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Lst>
  <p:notesMasterIdLst>
    <p:notesMasterId r:id="rId18"/>
  </p:notesMasterIdLst>
  <p:sldIdLst>
    <p:sldId id="277" r:id="rId3"/>
    <p:sldId id="296" r:id="rId4"/>
    <p:sldId id="261" r:id="rId5"/>
    <p:sldId id="258" r:id="rId6"/>
    <p:sldId id="291" r:id="rId7"/>
    <p:sldId id="298" r:id="rId8"/>
    <p:sldId id="259" r:id="rId9"/>
    <p:sldId id="292" r:id="rId10"/>
    <p:sldId id="299" r:id="rId11"/>
    <p:sldId id="297" r:id="rId12"/>
    <p:sldId id="293" r:id="rId13"/>
    <p:sldId id="294" r:id="rId14"/>
    <p:sldId id="288" r:id="rId15"/>
    <p:sldId id="289" r:id="rId16"/>
    <p:sldId id="295"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
          <p15:clr>
            <a:srgbClr val="A4A3A4"/>
          </p15:clr>
        </p15:guide>
        <p15:guide id="2" pos="1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63F"/>
    <a:srgbClr val="00A2AC"/>
    <a:srgbClr val="F99D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687FA7-01D7-4669-B365-A1ECAF976108}" v="4" dt="2023-02-22T14:09:02.6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5"/>
    <p:restoredTop sz="67296" autoAdjust="0"/>
  </p:normalViewPr>
  <p:slideViewPr>
    <p:cSldViewPr showGuides="1">
      <p:cViewPr varScale="1">
        <p:scale>
          <a:sx n="75" d="100"/>
          <a:sy n="75" d="100"/>
        </p:scale>
        <p:origin x="2634" y="66"/>
      </p:cViewPr>
      <p:guideLst>
        <p:guide orient="horz" pos="164"/>
        <p:guide pos="15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2FDA51-BB78-49C6-A80A-C653DB9E2EC7}" type="datetimeFigureOut">
              <a:rPr lang="en-GB" smtClean="0"/>
              <a:t>10/05/2023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5032F-22F6-40BB-9C8F-5A076D0DD881}" type="slidenum">
              <a:rPr lang="en-GB" smtClean="0"/>
              <a:t>‹#›</a:t>
            </a:fld>
            <a:endParaRPr lang="en-GB"/>
          </a:p>
        </p:txBody>
      </p:sp>
    </p:spTree>
    <p:extLst>
      <p:ext uri="{BB962C8B-B14F-4D97-AF65-F5344CB8AC3E}">
        <p14:creationId xmlns:p14="http://schemas.microsoft.com/office/powerpoint/2010/main" val="1496917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Stress is a normal emotion to an external trigger like exams.  and like any emotion we will all react to it differently. For some of you it could help you work more efficiently, but for others it can feel overwhelming and you might struggle with task and feel you do not know where to start. You may have felt like this about your revision.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We all have the same automatic response to danger called the FIGHT,  FLIGHT and FREEZE response. Humans have this automatic fear alarm which triggers a safety response - bodies can go into survival mode whenever their brains perceived danger and as we are all individual our senses and triggers to this fear alarm being activated is individual to us.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When our safety alarm is activated your heart rate and blood pressure increases – to help you focus and reduce the danger our brains and bodies still react in the same way to the things we perceive as dangerous, stressful or worrying. This is why we experience the things we do when we feel stressed!</a:t>
            </a:r>
          </a:p>
          <a:p>
            <a:endParaRPr lang="en-GB" dirty="0"/>
          </a:p>
          <a:p>
            <a:pPr marL="0" lvl="0" indent="0">
              <a:lnSpc>
                <a:spcPct val="107000"/>
              </a:lnSpc>
              <a:buFont typeface="Symbol" panose="05050102010706020507" pitchFamily="18" charset="2"/>
              <a:buNone/>
            </a:pPr>
            <a:r>
              <a:rPr lang="en-GB" sz="1200"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Some signs that you may be stressed could be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200"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Struggling with sleeping, craving sugar and junk foods. Reduced appetite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200"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Withdrawing from others – feeling isolated and alone or avoiding people/tasks</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200"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taking on too much - finding it difficult to meet deadlines</a:t>
            </a:r>
          </a:p>
          <a:p>
            <a:pPr marL="0" lvl="0" indent="0">
              <a:lnSpc>
                <a:spcPct val="107000"/>
              </a:lnSpc>
              <a:buFont typeface="Symbol" panose="05050102010706020507" pitchFamily="18" charset="2"/>
              <a:buNone/>
            </a:pPr>
            <a:r>
              <a:rPr lang="en-GB" sz="1200"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Low mood and low energy </a:t>
            </a:r>
          </a:p>
          <a:p>
            <a:pPr marL="0" lvl="0" indent="0">
              <a:lnSpc>
                <a:spcPct val="107000"/>
              </a:lnSpc>
              <a:buFont typeface="Symbol" panose="05050102010706020507" pitchFamily="18" charset="2"/>
              <a:buNone/>
            </a:pPr>
            <a:r>
              <a:rPr lang="en-GB" sz="1200"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Feeling angry really quickly </a:t>
            </a:r>
          </a:p>
          <a:p>
            <a:pPr marL="0" lvl="0" indent="0">
              <a:lnSpc>
                <a:spcPct val="107000"/>
              </a:lnSpc>
              <a:buFont typeface="Symbol" panose="05050102010706020507" pitchFamily="18" charset="2"/>
              <a:buNone/>
            </a:pPr>
            <a:endParaRPr lang="en-GB" sz="1200"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200"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Symptoms of stress you could experience: </a:t>
            </a:r>
          </a:p>
          <a:p>
            <a:pPr marL="0" lvl="0" indent="0">
              <a:lnSpc>
                <a:spcPct val="107000"/>
              </a:lnSpc>
              <a:buFont typeface="Symbol" panose="05050102010706020507" pitchFamily="18" charset="2"/>
              <a:buNone/>
            </a:pPr>
            <a:r>
              <a:rPr lang="en-GB" sz="1200"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tense muscles</a:t>
            </a:r>
          </a:p>
          <a:p>
            <a:pPr marL="0" lvl="0" indent="0">
              <a:lnSpc>
                <a:spcPct val="107000"/>
              </a:lnSpc>
              <a:buFont typeface="Symbol" panose="05050102010706020507" pitchFamily="18" charset="2"/>
              <a:buNone/>
            </a:pPr>
            <a:r>
              <a:rPr lang="en-GB" sz="1200"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frequent cold/flus </a:t>
            </a:r>
          </a:p>
          <a:p>
            <a:pPr marL="0" lvl="0" indent="0">
              <a:lnSpc>
                <a:spcPct val="107000"/>
              </a:lnSpc>
              <a:buFont typeface="Symbol" panose="05050102010706020507" pitchFamily="18" charset="2"/>
              <a:buNone/>
            </a:pPr>
            <a:r>
              <a:rPr lang="en-GB" sz="1200"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chest pain/rapid heart beat </a:t>
            </a:r>
          </a:p>
          <a:p>
            <a:pPr marL="0" lvl="0" indent="0">
              <a:lnSpc>
                <a:spcPct val="107000"/>
              </a:lnSpc>
              <a:buFont typeface="Symbol" panose="05050102010706020507" pitchFamily="18" charset="2"/>
              <a:buNone/>
            </a:pPr>
            <a:r>
              <a:rPr lang="en-GB" sz="1200"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Short and heavy breathing</a:t>
            </a:r>
          </a:p>
          <a:p>
            <a:pPr marL="0" lvl="0" indent="0">
              <a:lnSpc>
                <a:spcPct val="107000"/>
              </a:lnSpc>
              <a:buFont typeface="Symbol" panose="05050102010706020507" pitchFamily="18" charset="2"/>
              <a:buNone/>
            </a:pPr>
            <a:r>
              <a:rPr lang="en-GB" sz="1200"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sweating</a:t>
            </a:r>
          </a:p>
          <a:p>
            <a:pPr marL="0" lvl="0" indent="0">
              <a:lnSpc>
                <a:spcPct val="107000"/>
              </a:lnSpc>
              <a:spcAft>
                <a:spcPts val="800"/>
              </a:spcAft>
              <a:buFont typeface="Symbol" panose="05050102010706020507" pitchFamily="18" charset="2"/>
              <a:buNone/>
            </a:pPr>
            <a:r>
              <a:rPr lang="en-GB" sz="1200"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stomach aches</a:t>
            </a:r>
          </a:p>
          <a:p>
            <a:pPr marL="0" lvl="0" indent="0">
              <a:lnSpc>
                <a:spcPct val="107000"/>
              </a:lnSpc>
              <a:spcAft>
                <a:spcPts val="800"/>
              </a:spcAft>
              <a:buFont typeface="Symbol" panose="05050102010706020507" pitchFamily="18" charset="2"/>
              <a:buNone/>
            </a:pPr>
            <a:endParaRPr lang="en-GB" sz="1200"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5032F-22F6-40BB-9C8F-5A076D0DD8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330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Taking responsibility of how you are feeling/ what you need.</a:t>
            </a:r>
          </a:p>
          <a:p>
            <a:r>
              <a:rPr lang="en-GB" dirty="0"/>
              <a:t>We all need something different at different times of the day/week/our lives.</a:t>
            </a:r>
          </a:p>
          <a:p>
            <a:endParaRPr lang="en-GB" dirty="0"/>
          </a:p>
          <a:p>
            <a:r>
              <a:rPr lang="en-GB" dirty="0"/>
              <a:t>Do you need time out?</a:t>
            </a:r>
          </a:p>
          <a:p>
            <a:endParaRPr lang="en-GB" dirty="0"/>
          </a:p>
          <a:p>
            <a:r>
              <a:rPr lang="en-GB" dirty="0"/>
              <a:t>To speak to a supporter?</a:t>
            </a:r>
          </a:p>
          <a:p>
            <a:endParaRPr lang="en-GB" dirty="0"/>
          </a:p>
          <a:p>
            <a:r>
              <a:rPr lang="en-GB" dirty="0"/>
              <a:t>A revision plan?</a:t>
            </a:r>
          </a:p>
          <a:p>
            <a:endParaRPr lang="en-GB" dirty="0"/>
          </a:p>
          <a:p>
            <a:r>
              <a:rPr lang="en-GB" dirty="0"/>
              <a:t>Time outside?</a:t>
            </a:r>
          </a:p>
          <a:p>
            <a:endParaRPr lang="en-GB" dirty="0"/>
          </a:p>
          <a:p>
            <a:r>
              <a:rPr lang="en-GB" dirty="0"/>
              <a:t>Self care?</a:t>
            </a:r>
          </a:p>
        </p:txBody>
      </p:sp>
      <p:sp>
        <p:nvSpPr>
          <p:cNvPr id="4" name="Slide Number Placeholder 3"/>
          <p:cNvSpPr>
            <a:spLocks noGrp="1"/>
          </p:cNvSpPr>
          <p:nvPr>
            <p:ph type="sldNum" sz="quarter" idx="5"/>
          </p:nvPr>
        </p:nvSpPr>
        <p:spPr/>
        <p:txBody>
          <a:bodyPr/>
          <a:lstStyle/>
          <a:p>
            <a:fld id="{3785032F-22F6-40BB-9C8F-5A076D0DD881}" type="slidenum">
              <a:rPr lang="en-GB" smtClean="0"/>
              <a:t>12</a:t>
            </a:fld>
            <a:endParaRPr lang="en-GB"/>
          </a:p>
        </p:txBody>
      </p:sp>
    </p:spTree>
    <p:extLst>
      <p:ext uri="{BB962C8B-B14F-4D97-AF65-F5344CB8AC3E}">
        <p14:creationId xmlns:p14="http://schemas.microsoft.com/office/powerpoint/2010/main" val="792535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 minds – exam stress practical resources</a:t>
            </a:r>
          </a:p>
          <a:p>
            <a:r>
              <a:rPr lang="en-GB" dirty="0"/>
              <a:t> https://www.studentminds.org.uk/examstress.html</a:t>
            </a:r>
          </a:p>
          <a:p>
            <a:endParaRPr lang="en-GB" dirty="0"/>
          </a:p>
          <a:p>
            <a:endParaRPr lang="en-GB" dirty="0"/>
          </a:p>
          <a:p>
            <a:r>
              <a:rPr lang="en-GB" dirty="0"/>
              <a:t>Young minds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https://www.youngminds.org.uk/young-person/coping-with-life/exam-stress/</a:t>
            </a:r>
          </a:p>
          <a:p>
            <a:endParaRPr lang="en-GB" dirty="0"/>
          </a:p>
        </p:txBody>
      </p:sp>
      <p:sp>
        <p:nvSpPr>
          <p:cNvPr id="4" name="Slide Number Placeholder 3"/>
          <p:cNvSpPr>
            <a:spLocks noGrp="1"/>
          </p:cNvSpPr>
          <p:nvPr>
            <p:ph type="sldNum" sz="quarter" idx="5"/>
          </p:nvPr>
        </p:nvSpPr>
        <p:spPr/>
        <p:txBody>
          <a:bodyPr/>
          <a:lstStyle/>
          <a:p>
            <a:fld id="{3785032F-22F6-40BB-9C8F-5A076D0DD881}" type="slidenum">
              <a:rPr lang="en-GB" smtClean="0"/>
              <a:t>13</a:t>
            </a:fld>
            <a:endParaRPr lang="en-GB"/>
          </a:p>
        </p:txBody>
      </p:sp>
    </p:spTree>
    <p:extLst>
      <p:ext uri="{BB962C8B-B14F-4D97-AF65-F5344CB8AC3E}">
        <p14:creationId xmlns:p14="http://schemas.microsoft.com/office/powerpoint/2010/main" val="3364307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85032F-22F6-40BB-9C8F-5A076D0DD881}" type="slidenum">
              <a:rPr lang="en-GB" smtClean="0"/>
              <a:t>14</a:t>
            </a:fld>
            <a:endParaRPr lang="en-GB"/>
          </a:p>
        </p:txBody>
      </p:sp>
    </p:spTree>
    <p:extLst>
      <p:ext uri="{BB962C8B-B14F-4D97-AF65-F5344CB8AC3E}">
        <p14:creationId xmlns:p14="http://schemas.microsoft.com/office/powerpoint/2010/main" val="3844272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85032F-22F6-40BB-9C8F-5A076D0DD881}" type="slidenum">
              <a:rPr lang="en-GB" smtClean="0"/>
              <a:t>15</a:t>
            </a:fld>
            <a:endParaRPr lang="en-GB"/>
          </a:p>
        </p:txBody>
      </p:sp>
    </p:spTree>
    <p:extLst>
      <p:ext uri="{BB962C8B-B14F-4D97-AF65-F5344CB8AC3E}">
        <p14:creationId xmlns:p14="http://schemas.microsoft.com/office/powerpoint/2010/main" val="2681318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Anxiety can feel similar in your body but is defined by persistent and excessive worries that don’t go away and aren’t always brought on by an external trigger like exams..</a:t>
            </a:r>
          </a:p>
          <a:p>
            <a:endParaRPr lang="en-GB" dirty="0"/>
          </a:p>
          <a:p>
            <a:r>
              <a:rPr lang="en-GB" dirty="0"/>
              <a:t>All these feelings are a clues for you that your body needs some help. You can help your anxiety by looking at what you can control - preparing yourself in the morning, have a morning routine give yourself time to get ready, create a play list of music that helps you, have a hot or cold drink, eat breakfast.  Have some relaxing time before you go to sleep, we know sleep can be a struggle so getting up can be a struggle. Taking time in the day, even if it’s just 1 minute during toilet break to notice what you’re feeling. Making sure you have some balance in your day not all about study and revision. </a:t>
            </a:r>
          </a:p>
        </p:txBody>
      </p:sp>
      <p:sp>
        <p:nvSpPr>
          <p:cNvPr id="4" name="Slide Number Placeholder 3"/>
          <p:cNvSpPr>
            <a:spLocks noGrp="1"/>
          </p:cNvSpPr>
          <p:nvPr>
            <p:ph type="sldNum" sz="quarter" idx="5"/>
          </p:nvPr>
        </p:nvSpPr>
        <p:spPr/>
        <p:txBody>
          <a:bodyPr/>
          <a:lstStyle/>
          <a:p>
            <a:fld id="{3785032F-22F6-40BB-9C8F-5A076D0DD881}" type="slidenum">
              <a:rPr lang="en-GB" smtClean="0"/>
              <a:t>3</a:t>
            </a:fld>
            <a:endParaRPr lang="en-GB"/>
          </a:p>
        </p:txBody>
      </p:sp>
    </p:spTree>
    <p:extLst>
      <p:ext uri="{BB962C8B-B14F-4D97-AF65-F5344CB8AC3E}">
        <p14:creationId xmlns:p14="http://schemas.microsoft.com/office/powerpoint/2010/main" val="395809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revision timetable will help you get your revision organised and factor in time for yourself. So, making sure that you plan a balanced exam timetable. This will </a:t>
            </a:r>
            <a:r>
              <a:rPr lang="en-GB" dirty="0" err="1"/>
              <a:t>releave</a:t>
            </a:r>
            <a:r>
              <a:rPr lang="en-GB" dirty="0"/>
              <a:t> stress and help you to focus better. </a:t>
            </a:r>
          </a:p>
        </p:txBody>
      </p:sp>
      <p:sp>
        <p:nvSpPr>
          <p:cNvPr id="4" name="Slide Number Placeholder 3"/>
          <p:cNvSpPr>
            <a:spLocks noGrp="1"/>
          </p:cNvSpPr>
          <p:nvPr>
            <p:ph type="sldNum" sz="quarter" idx="5"/>
          </p:nvPr>
        </p:nvSpPr>
        <p:spPr/>
        <p:txBody>
          <a:bodyPr/>
          <a:lstStyle/>
          <a:p>
            <a:fld id="{3785032F-22F6-40BB-9C8F-5A076D0DD881}" type="slidenum">
              <a:rPr lang="en-GB" smtClean="0"/>
              <a:t>4</a:t>
            </a:fld>
            <a:endParaRPr lang="en-GB"/>
          </a:p>
        </p:txBody>
      </p:sp>
    </p:spTree>
    <p:extLst>
      <p:ext uri="{BB962C8B-B14F-4D97-AF65-F5344CB8AC3E}">
        <p14:creationId xmlns:p14="http://schemas.microsoft.com/office/powerpoint/2010/main" val="2678822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latin typeface="OpenSans-Regular"/>
              </a:rPr>
              <a:t>Sometimes we develop unhelpful thinking habits which lead to negative thoughts and feelings. Unhelpful or negative thoughts are normal, but if we think like this all the time then it can have an impact on our mental health. An example of unhelpful thinking can be seen in the picture, this is what we call ‘compare and despair’, we can often compare ourselves negatively against others.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latin typeface="OpenSans-Regular"/>
              </a:rPr>
              <a:t>To support ourselves with this, firstly we can start to notice our thoughts in order to become more aware of when this is happening. We have thousands of thoughts each day and they aren’t all facts and truth. Once we start to notice any negative thoughts we can start to challenge them.  Think of </a:t>
            </a:r>
            <a:r>
              <a:rPr lang="en-GB" sz="1200" b="0" i="0" u="none" strike="noStrike" baseline="0" dirty="0" err="1">
                <a:latin typeface="OpenSans-Regular"/>
              </a:rPr>
              <a:t>havignn</a:t>
            </a:r>
            <a:r>
              <a:rPr lang="en-GB" sz="1200" b="0" i="0" u="none" strike="noStrike" baseline="0" dirty="0">
                <a:latin typeface="OpenSans-Regular"/>
              </a:rPr>
              <a:t> a conversation in your own mind about the thought. What facts is there to support this, what would you to say to your friend if they said this about themselves, </a:t>
            </a:r>
            <a:endParaRPr lang="en-GB" dirty="0"/>
          </a:p>
        </p:txBody>
      </p:sp>
      <p:sp>
        <p:nvSpPr>
          <p:cNvPr id="4" name="Slide Number Placeholder 3"/>
          <p:cNvSpPr>
            <a:spLocks noGrp="1"/>
          </p:cNvSpPr>
          <p:nvPr>
            <p:ph type="sldNum" sz="quarter" idx="5"/>
          </p:nvPr>
        </p:nvSpPr>
        <p:spPr/>
        <p:txBody>
          <a:bodyPr/>
          <a:lstStyle/>
          <a:p>
            <a:fld id="{3785032F-22F6-40BB-9C8F-5A076D0DD881}" type="slidenum">
              <a:rPr lang="en-GB" smtClean="0"/>
              <a:t>5</a:t>
            </a:fld>
            <a:endParaRPr lang="en-GB"/>
          </a:p>
        </p:txBody>
      </p:sp>
    </p:spTree>
    <p:extLst>
      <p:ext uri="{BB962C8B-B14F-4D97-AF65-F5344CB8AC3E}">
        <p14:creationId xmlns:p14="http://schemas.microsoft.com/office/powerpoint/2010/main" val="2959621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555555"/>
                </a:solidFill>
                <a:effectLst/>
                <a:latin typeface="MindMeridian-Regular"/>
              </a:rPr>
              <a:t>Your mental wellbeing is about </a:t>
            </a:r>
            <a:r>
              <a:rPr lang="en-GB" b="0" i="0" dirty="0">
                <a:solidFill>
                  <a:srgbClr val="555555"/>
                </a:solidFill>
                <a:effectLst/>
                <a:latin typeface="MindMeridian-Display"/>
              </a:rPr>
              <a:t>how you're feeling right now, and how well you can cope</a:t>
            </a:r>
            <a:r>
              <a:rPr lang="en-GB" b="0" i="0" dirty="0">
                <a:solidFill>
                  <a:srgbClr val="555555"/>
                </a:solidFill>
                <a:effectLst/>
                <a:latin typeface="MindMeridian-Regular"/>
              </a:rPr>
              <a:t> with daily life. Our wellbeing can change from moment to moment and day to day, Sometimes it changes because of things that happen to us and sometimes it changes for no reason at all. It can affect the way we feel about ourselves and those around us and about the things we face in our lives.</a:t>
            </a:r>
            <a:br>
              <a:rPr lang="en-GB" b="0" i="0" dirty="0">
                <a:solidFill>
                  <a:srgbClr val="555555"/>
                </a:solidFill>
                <a:effectLst/>
                <a:latin typeface="MindMeridian-Regular"/>
              </a:rPr>
            </a:br>
            <a:endParaRPr lang="en-GB" b="0" i="0" dirty="0">
              <a:solidFill>
                <a:srgbClr val="555555"/>
              </a:solidFill>
              <a:effectLst/>
              <a:latin typeface="MindMeridian-Regular"/>
            </a:endParaRPr>
          </a:p>
          <a:p>
            <a:pPr algn="l"/>
            <a:r>
              <a:rPr lang="en-GB" b="0" i="0" dirty="0">
                <a:solidFill>
                  <a:srgbClr val="1300C1"/>
                </a:solidFill>
                <a:effectLst/>
                <a:latin typeface="MindMeridian-Display"/>
              </a:rPr>
              <a:t>Why is having a good overall wellbeing important?</a:t>
            </a:r>
          </a:p>
          <a:p>
            <a:pPr algn="l"/>
            <a:endParaRPr lang="en-GB" b="0" i="0" dirty="0">
              <a:solidFill>
                <a:srgbClr val="555555"/>
              </a:solidFill>
              <a:effectLst/>
              <a:latin typeface="MindMeridian-Regular"/>
            </a:endParaRPr>
          </a:p>
          <a:p>
            <a:pPr algn="l">
              <a:buFont typeface="Arial" panose="020B0604020202020204" pitchFamily="34" charset="0"/>
              <a:buChar char="•"/>
            </a:pPr>
            <a:r>
              <a:rPr lang="en-GB" b="0" i="0" dirty="0">
                <a:solidFill>
                  <a:srgbClr val="555555"/>
                </a:solidFill>
                <a:effectLst/>
                <a:latin typeface="MindMeridian-Regular"/>
              </a:rPr>
              <a:t>feel and express a range of emotions</a:t>
            </a:r>
          </a:p>
          <a:p>
            <a:pPr algn="l">
              <a:buFont typeface="Arial" panose="020B0604020202020204" pitchFamily="34" charset="0"/>
              <a:buChar char="•"/>
            </a:pPr>
            <a:r>
              <a:rPr lang="en-GB" b="0" i="0" dirty="0">
                <a:solidFill>
                  <a:srgbClr val="555555"/>
                </a:solidFill>
                <a:effectLst/>
                <a:latin typeface="MindMeridian-Regular"/>
              </a:rPr>
              <a:t>have confidence and positive self-esteem</a:t>
            </a:r>
          </a:p>
          <a:p>
            <a:pPr algn="l">
              <a:buFont typeface="Arial" panose="020B0604020202020204" pitchFamily="34" charset="0"/>
              <a:buChar char="•"/>
            </a:pPr>
            <a:r>
              <a:rPr lang="en-GB" b="0" i="0" dirty="0">
                <a:solidFill>
                  <a:srgbClr val="555555"/>
                </a:solidFill>
                <a:effectLst/>
                <a:latin typeface="MindMeridian-Regular"/>
              </a:rPr>
              <a:t>have good relationships with others</a:t>
            </a:r>
          </a:p>
          <a:p>
            <a:pPr algn="l">
              <a:buFont typeface="Arial" panose="020B0604020202020204" pitchFamily="34" charset="0"/>
              <a:buChar char="•"/>
            </a:pPr>
            <a:r>
              <a:rPr lang="en-GB" b="0" i="0" dirty="0">
                <a:solidFill>
                  <a:srgbClr val="555555"/>
                </a:solidFill>
                <a:effectLst/>
                <a:latin typeface="MindMeridian-Regular"/>
              </a:rPr>
              <a:t>enjoy the world around you</a:t>
            </a:r>
          </a:p>
          <a:p>
            <a:pPr algn="l">
              <a:buFont typeface="Arial" panose="020B0604020202020204" pitchFamily="34" charset="0"/>
              <a:buChar char="•"/>
            </a:pPr>
            <a:r>
              <a:rPr lang="en-GB" b="0" i="0" dirty="0">
                <a:solidFill>
                  <a:srgbClr val="555555"/>
                </a:solidFill>
                <a:effectLst/>
                <a:latin typeface="MindMeridian-Regular"/>
              </a:rPr>
              <a:t>cope with stress and adapt when things change.</a:t>
            </a:r>
          </a:p>
          <a:p>
            <a:pPr algn="l">
              <a:buFont typeface="Arial" panose="020B0604020202020204" pitchFamily="34" charset="0"/>
              <a:buChar char="•"/>
            </a:pPr>
            <a:r>
              <a:rPr lang="en-GB" b="0" i="0" dirty="0">
                <a:solidFill>
                  <a:srgbClr val="555555"/>
                </a:solidFill>
                <a:effectLst/>
                <a:latin typeface="MindMeridian-Regular"/>
              </a:rPr>
              <a:t>Build your resilience. </a:t>
            </a:r>
            <a:br>
              <a:rPr lang="en-GB" b="0" i="0" dirty="0">
                <a:solidFill>
                  <a:srgbClr val="555555"/>
                </a:solidFill>
                <a:effectLst/>
                <a:latin typeface="MindMeridian-Regular"/>
              </a:rPr>
            </a:br>
            <a:endParaRPr lang="en-GB" b="0" i="0" dirty="0">
              <a:solidFill>
                <a:srgbClr val="555555"/>
              </a:solidFill>
              <a:effectLst/>
              <a:latin typeface="MindMeridian-Regular"/>
            </a:endParaRPr>
          </a:p>
          <a:p>
            <a:pPr algn="l"/>
            <a:r>
              <a:rPr lang="en-GB" b="0" i="0" dirty="0">
                <a:solidFill>
                  <a:srgbClr val="555555"/>
                </a:solidFill>
                <a:effectLst/>
                <a:latin typeface="MindMeridian-Regular"/>
              </a:rPr>
              <a:t>Good wellbeing doesn't mean you'll always be happy. It's normal to feel different emotions like sad, angry, frustrated. Remember these are clues for you. But if you struggle with your wellbeing for a long time you might start to find things more difficult to cope with, it would be helpful to get some support. </a:t>
            </a:r>
          </a:p>
        </p:txBody>
      </p:sp>
      <p:sp>
        <p:nvSpPr>
          <p:cNvPr id="4" name="Slide Number Placeholder 3"/>
          <p:cNvSpPr>
            <a:spLocks noGrp="1"/>
          </p:cNvSpPr>
          <p:nvPr>
            <p:ph type="sldNum" sz="quarter" idx="5"/>
          </p:nvPr>
        </p:nvSpPr>
        <p:spPr/>
        <p:txBody>
          <a:bodyPr/>
          <a:lstStyle/>
          <a:p>
            <a:fld id="{3785032F-22F6-40BB-9C8F-5A076D0DD881}" type="slidenum">
              <a:rPr lang="en-GB" smtClean="0"/>
              <a:t>7</a:t>
            </a:fld>
            <a:endParaRPr lang="en-GB"/>
          </a:p>
        </p:txBody>
      </p:sp>
    </p:spTree>
    <p:extLst>
      <p:ext uri="{BB962C8B-B14F-4D97-AF65-F5344CB8AC3E}">
        <p14:creationId xmlns:p14="http://schemas.microsoft.com/office/powerpoint/2010/main" val="1339700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Verdana" panose="020B0604030504040204" pitchFamily="34" charset="0"/>
                <a:ea typeface="Calibri" panose="020F0502020204030204" pitchFamily="34" charset="0"/>
                <a:cs typeface="Tahoma" panose="020B0604030504040204" pitchFamily="34" charset="0"/>
              </a:rPr>
              <a:t>Explain that the ‘5 ways to wellbeing’ shows the things what we may need to help us to look after our wellbeing. </a:t>
            </a:r>
          </a:p>
          <a:p>
            <a:pPr>
              <a:lnSpc>
                <a:spcPct val="107000"/>
              </a:lnSpc>
              <a:spcAft>
                <a:spcPts val="800"/>
              </a:spcAft>
            </a:pPr>
            <a:endParaRPr lang="en-GB" sz="1800" dirty="0">
              <a:effectLst/>
              <a:latin typeface="Verdana" panose="020B0604030504040204" pitchFamily="34" charset="0"/>
              <a:ea typeface="Calibri" panose="020F0502020204030204" pitchFamily="34" charset="0"/>
              <a:cs typeface="Tahoma" panose="020B0604030504040204" pitchFamily="34" charset="0"/>
            </a:endParaRPr>
          </a:p>
          <a:p>
            <a:pPr>
              <a:lnSpc>
                <a:spcPct val="107000"/>
              </a:lnSpc>
              <a:spcAft>
                <a:spcPts val="800"/>
              </a:spcAft>
            </a:pPr>
            <a:r>
              <a:rPr lang="en-GB" sz="1800" dirty="0">
                <a:effectLst/>
                <a:latin typeface="Verdana" panose="020B0604030504040204" pitchFamily="34" charset="0"/>
                <a:ea typeface="Calibri" panose="020F0502020204030204" pitchFamily="34" charset="0"/>
                <a:cs typeface="Tahoma" panose="020B0604030504040204" pitchFamily="34" charset="0"/>
              </a:rPr>
              <a:t>Here are some examples of things you may do for each area to look after your wellbeing. </a:t>
            </a:r>
            <a:br>
              <a:rPr lang="en-GB" sz="1800" dirty="0">
                <a:effectLst/>
                <a:latin typeface="Verdana" panose="020B0604030504040204" pitchFamily="34" charset="0"/>
                <a:ea typeface="Calibri" panose="020F0502020204030204" pitchFamily="34" charset="0"/>
                <a:cs typeface="Tahoma" panose="020B0604030504040204" pitchFamily="34" charset="0"/>
              </a:rPr>
            </a:br>
            <a:endParaRPr lang="en-GB" sz="1800" dirty="0">
              <a:effectLst/>
              <a:latin typeface="Verdana" panose="020B0604030504040204" pitchFamily="34" charset="0"/>
              <a:ea typeface="Calibri" panose="020F0502020204030204" pitchFamily="34" charset="0"/>
              <a:cs typeface="Tahoma" panose="020B0604030504040204" pitchFamily="34" charset="0"/>
            </a:endParaRPr>
          </a:p>
          <a:p>
            <a:pPr marL="285750" indent="-285750">
              <a:lnSpc>
                <a:spcPct val="107000"/>
              </a:lnSpc>
              <a:spcAft>
                <a:spcPts val="800"/>
              </a:spcAft>
              <a:buFont typeface="Arial" panose="020B0604020202020204" pitchFamily="34" charset="0"/>
              <a:buChar char="•"/>
            </a:pPr>
            <a:r>
              <a:rPr lang="en-GB" sz="1800" dirty="0">
                <a:effectLst/>
                <a:latin typeface="Verdana" panose="020B0604030504040204" pitchFamily="34" charset="0"/>
                <a:ea typeface="Calibri" panose="020F0502020204030204" pitchFamily="34" charset="0"/>
                <a:cs typeface="Times New Roman" panose="02020603050405020304" pitchFamily="18" charset="0"/>
              </a:rPr>
              <a:t>Connect- </a:t>
            </a:r>
            <a:r>
              <a:rPr lang="en-GB" sz="18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Connect with the people around you – at home, at school and in your local community. Talk to friends, family, or pets. Spend time socialising. Join a local youth group or sports club. Take up a new hobby – dancing, youth theatre, a martial art.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GB" sz="1800" dirty="0">
                <a:effectLst/>
                <a:latin typeface="Verdana" panose="020B060403050404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Be creative- Play and have fun, make something, paint, draw, sing, write a story/poem/song, play an instrument.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GB" sz="1800" dirty="0">
                <a:effectLst/>
                <a:latin typeface="Verdana" panose="020B060403050404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Keep learning- Try something new, learning a language or how to cook, developing new skills or going travelling is fun and makes you feel more confident.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GB" sz="1800" dirty="0">
                <a:effectLst/>
                <a:latin typeface="Verdana" panose="020B060403050404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Be Active- Regular exercise makes us feel good. Find a physical activity you enjoy –football, swimming, or dance. Going for a walk or run helps you to de-stress.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Verdana" panose="020B060403050404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Take notice- This is about being mindful – appreciating what is around you, being aware of how you feel, noticing the natural world and changing seasons. Enjoying the moment, paying attention to friends and family, and reflecting on your experiences can help you appreciate what matters most to you.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785032F-22F6-40BB-9C8F-5A076D0DD881}" type="slidenum">
              <a:rPr lang="en-GB" smtClean="0"/>
              <a:t>8</a:t>
            </a:fld>
            <a:endParaRPr lang="en-GB"/>
          </a:p>
        </p:txBody>
      </p:sp>
    </p:spTree>
    <p:extLst>
      <p:ext uri="{BB962C8B-B14F-4D97-AF65-F5344CB8AC3E}">
        <p14:creationId xmlns:p14="http://schemas.microsoft.com/office/powerpoint/2010/main" val="660676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Blip>
                <a:blip r:embed="rId3"/>
              </a:buBlip>
            </a:pPr>
            <a:r>
              <a:rPr lang="en-GB" sz="1200" b="0" i="0" u="none" strike="noStrike" baseline="0" dirty="0">
                <a:solidFill>
                  <a:srgbClr val="92D050"/>
                </a:solidFill>
              </a:rPr>
              <a:t>Eat healthily by having breakfast and plenty of fresh fruit and vegetables. Try to avoid junk food.</a:t>
            </a:r>
          </a:p>
          <a:p>
            <a:pPr marL="285750" indent="-285750" algn="l">
              <a:buBlip>
                <a:blip r:embed="rId3"/>
              </a:buBlip>
            </a:pPr>
            <a:r>
              <a:rPr lang="en-GB" sz="1200" b="0" i="0" u="none" strike="noStrike" baseline="0" dirty="0">
                <a:solidFill>
                  <a:srgbClr val="92D050"/>
                </a:solidFill>
              </a:rPr>
              <a:t>Avoid alcohol, cigarettes or too much caffeine as this won’t help manage stress.</a:t>
            </a:r>
          </a:p>
          <a:p>
            <a:pPr marL="285750" indent="-285750" algn="l">
              <a:buBlip>
                <a:blip r:embed="rId3"/>
              </a:buBlip>
            </a:pPr>
            <a:r>
              <a:rPr lang="en-GB" sz="1200" b="0" i="0" u="none" strike="noStrike" baseline="0" dirty="0">
                <a:solidFill>
                  <a:srgbClr val="92D050"/>
                </a:solidFill>
              </a:rPr>
              <a:t>Get your eight hours sleep. Wind down before bed by putting away your mobile and tablet.</a:t>
            </a:r>
          </a:p>
          <a:p>
            <a:pPr marL="285750" indent="-285750" algn="l">
              <a:buBlip>
                <a:blip r:embed="rId3"/>
              </a:buBlip>
            </a:pPr>
            <a:r>
              <a:rPr lang="en-GB" sz="1200" b="0" i="0" u="none" strike="noStrike" baseline="0" dirty="0">
                <a:solidFill>
                  <a:srgbClr val="92D050"/>
                </a:solidFill>
              </a:rPr>
              <a:t>The key to lowering your stress is organisation and preparation. Going into an exam feeling confident because you’ve worked hard is going to be less stressful.</a:t>
            </a:r>
          </a:p>
          <a:p>
            <a:pPr marL="285750" indent="-285750" algn="l">
              <a:buBlip>
                <a:blip r:embed="rId3"/>
              </a:buBlip>
            </a:pPr>
            <a:r>
              <a:rPr lang="en-GB" sz="1200" b="0" i="0" u="none" strike="noStrike" baseline="0" dirty="0">
                <a:solidFill>
                  <a:srgbClr val="92D050"/>
                </a:solidFill>
              </a:rPr>
              <a:t>Manage your time. Make a realistic timetable. Stick to it. Everyone approaches revision in different ways so make sure you’ve chosen the method that works best for you.</a:t>
            </a:r>
          </a:p>
          <a:p>
            <a:pPr marL="285750" indent="-285750" algn="l">
              <a:buBlip>
                <a:blip r:embed="rId3"/>
              </a:buBlip>
            </a:pPr>
            <a:r>
              <a:rPr lang="en-GB" sz="1200" b="0" i="0" u="none" strike="noStrike" baseline="0" dirty="0">
                <a:solidFill>
                  <a:srgbClr val="92D050"/>
                </a:solidFill>
              </a:rPr>
              <a:t>Plan breaks and treats into your revision schedule in order to reward yourself. This includes exercise breaks.</a:t>
            </a:r>
          </a:p>
          <a:p>
            <a:pPr marL="285750" indent="-285750" algn="l">
              <a:buBlip>
                <a:blip r:embed="rId3"/>
              </a:buBlip>
            </a:pPr>
            <a:r>
              <a:rPr lang="en-GB" sz="1200" b="0" i="0" u="none" strike="noStrike" baseline="0" dirty="0">
                <a:solidFill>
                  <a:srgbClr val="92D050"/>
                </a:solidFill>
              </a:rPr>
              <a:t>Plan your social media breaks so that your phone is not interrupting your revision.</a:t>
            </a:r>
          </a:p>
          <a:p>
            <a:pPr marL="285750" indent="-285750" algn="l">
              <a:buBlip>
                <a:blip r:embed="rId3"/>
              </a:buBlip>
            </a:pPr>
            <a:r>
              <a:rPr lang="en-GB" sz="1200" b="0" i="0" u="none" strike="noStrike" baseline="0" dirty="0">
                <a:solidFill>
                  <a:srgbClr val="92D050"/>
                </a:solidFill>
              </a:rPr>
              <a:t>Learn to recognise when you are becoming stressed. A break or a chat with someone who knows the pressure you’re under will get things into perspective.</a:t>
            </a:r>
          </a:p>
          <a:p>
            <a:pPr marL="285750" indent="-285750" algn="l">
              <a:buBlip>
                <a:blip r:embed="rId3"/>
              </a:buBlip>
            </a:pPr>
            <a:r>
              <a:rPr lang="en-GB" sz="1200" b="0" i="0" u="none" strike="noStrike" baseline="0" dirty="0">
                <a:solidFill>
                  <a:srgbClr val="92D050"/>
                </a:solidFill>
              </a:rPr>
              <a:t>Remember to focus on yourself not your friends, so avoid comparing your revision with that of your classmates.</a:t>
            </a:r>
          </a:p>
          <a:p>
            <a:pPr marL="285750" indent="-285750" algn="l">
              <a:buBlip>
                <a:blip r:embed="rId3"/>
              </a:buBlip>
            </a:pPr>
            <a:r>
              <a:rPr lang="en-GB" sz="1200" b="0" i="0" u="none" strike="noStrike" baseline="0" dirty="0">
                <a:solidFill>
                  <a:srgbClr val="92D050"/>
                </a:solidFill>
              </a:rPr>
              <a:t>Surround yourself with a group of people who will motivate you, and who</a:t>
            </a:r>
          </a:p>
          <a:p>
            <a:pPr algn="l"/>
            <a:r>
              <a:rPr lang="en-GB" sz="1200" b="0" i="0" u="none" strike="noStrike" baseline="0" dirty="0">
                <a:solidFill>
                  <a:srgbClr val="92D050"/>
                </a:solidFill>
              </a:rPr>
              <a:t>     you can talk to about your exam stress constructively.</a:t>
            </a:r>
          </a:p>
          <a:p>
            <a:pPr algn="l"/>
            <a:endParaRPr lang="en-GB" sz="1200" b="0" i="0" u="none" strike="noStrike" baseline="0" dirty="0">
              <a:solidFill>
                <a:srgbClr val="92D050"/>
              </a:solidFill>
            </a:endParaRPr>
          </a:p>
          <a:p>
            <a:pPr marL="285750" indent="-285750" algn="l">
              <a:buBlip>
                <a:blip r:embed="rId3"/>
              </a:buBlip>
            </a:pPr>
            <a:r>
              <a:rPr lang="en-GB" sz="1200" b="0" i="0" u="none" strike="noStrike" baseline="0" dirty="0">
                <a:solidFill>
                  <a:srgbClr val="92D050"/>
                </a:solidFill>
                <a:latin typeface="Lato-Regular"/>
              </a:rPr>
              <a:t>If you feel yourself panicking during the exam, sit back for a moment and control your breathing.</a:t>
            </a:r>
          </a:p>
          <a:p>
            <a:pPr marL="285750" indent="-285750" algn="l">
              <a:buBlip>
                <a:blip r:embed="rId3"/>
              </a:buBlip>
            </a:pPr>
            <a:r>
              <a:rPr lang="en-GB" sz="1200" b="0" i="0" u="none" strike="noStrike" baseline="0" dirty="0">
                <a:solidFill>
                  <a:srgbClr val="92D050"/>
                </a:solidFill>
                <a:latin typeface="Lato-Regular"/>
              </a:rPr>
              <a:t>Hold your hand on the desk and notice if the desk is cold to touch, focus on your senses. Take in a deep breath and hold for as few seconds and breathe out, making sure your out breath is longer than your in breath.</a:t>
            </a:r>
          </a:p>
          <a:p>
            <a:pPr marL="285750" indent="-285750" algn="l">
              <a:buBlip>
                <a:blip r:embed="rId3"/>
              </a:buBlip>
            </a:pPr>
            <a:r>
              <a:rPr lang="en-GB" sz="1200" b="0" i="0" u="none" strike="noStrike" baseline="0" dirty="0">
                <a:solidFill>
                  <a:srgbClr val="92D050"/>
                </a:solidFill>
                <a:latin typeface="Lato-Regular"/>
              </a:rPr>
              <a:t>For one minute count how many slow breaths you can take. </a:t>
            </a:r>
          </a:p>
          <a:p>
            <a:pPr marL="285750" indent="-285750" algn="l">
              <a:buBlip>
                <a:blip r:embed="rId3"/>
              </a:buBlip>
            </a:pPr>
            <a:r>
              <a:rPr lang="en-GB" sz="1200" b="0" i="0" u="none" strike="noStrike" baseline="0" dirty="0">
                <a:solidFill>
                  <a:srgbClr val="92D050"/>
                </a:solidFill>
                <a:latin typeface="Lato-Regular"/>
              </a:rPr>
              <a:t>Talk to the invigilator in the room if you fear you might have a panic attack.</a:t>
            </a:r>
          </a:p>
          <a:p>
            <a:pPr marL="285750" indent="-285750" algn="l">
              <a:buBlip>
                <a:blip r:embed="rId3"/>
              </a:buBlip>
            </a:pPr>
            <a:r>
              <a:rPr lang="en-GB" sz="1200" b="0" i="0" u="none" strike="noStrike" baseline="0" dirty="0">
                <a:solidFill>
                  <a:srgbClr val="92D050"/>
                </a:solidFill>
                <a:latin typeface="Lato-Regular"/>
              </a:rPr>
              <a:t>Read the questions thoroughly and plan your answers to help you feel in control</a:t>
            </a:r>
          </a:p>
          <a:p>
            <a:pPr marL="285750" indent="-285750" algn="l">
              <a:buBlip>
                <a:blip r:embed="rId3"/>
              </a:buBlip>
            </a:pPr>
            <a:endParaRPr lang="en-GB" sz="1200" b="0" i="0" u="none" strike="noStrike" baseline="0" dirty="0">
              <a:solidFill>
                <a:srgbClr val="92D050"/>
              </a:solidFill>
              <a:latin typeface="Lato-Regular"/>
            </a:endParaRPr>
          </a:p>
          <a:p>
            <a:pPr marL="285750" indent="-285750" algn="l">
              <a:buBlip>
                <a:blip r:embed="rId3"/>
              </a:buBlip>
            </a:pPr>
            <a:r>
              <a:rPr lang="en-GB" sz="1200" b="0" i="0" u="none" strike="noStrike" baseline="0" dirty="0">
                <a:solidFill>
                  <a:srgbClr val="92D050"/>
                </a:solidFill>
                <a:latin typeface="Lato-Regular"/>
              </a:rPr>
              <a:t>Remember to keep things in perspective and steer clear of any exam ‘post-mortems’. It doesn’t matter what your friends wrote as it’s too late to go back and change your answers. Put it behind you – the best thing to do is focus on the next exam.</a:t>
            </a:r>
          </a:p>
          <a:p>
            <a:pPr marL="285750" indent="-285750" algn="l">
              <a:buBlip>
                <a:blip r:embed="rId3"/>
              </a:buBlip>
            </a:pPr>
            <a:r>
              <a:rPr lang="en-GB" sz="1200" b="0" i="0" u="none" strike="noStrike" baseline="0" dirty="0">
                <a:solidFill>
                  <a:srgbClr val="92D050"/>
                </a:solidFill>
                <a:latin typeface="Lato-Regular"/>
              </a:rPr>
              <a:t>Remember that there is life after exams. Things might seem intense right now, but it won’t last forever.</a:t>
            </a:r>
          </a:p>
          <a:p>
            <a:pPr marL="285750" indent="-285750" algn="l">
              <a:buBlip>
                <a:blip r:embed="rId3"/>
              </a:buBlip>
            </a:pPr>
            <a:r>
              <a:rPr lang="en-GB" sz="1200" b="0" i="0" u="none" strike="noStrike" baseline="0" dirty="0">
                <a:solidFill>
                  <a:srgbClr val="92D050"/>
                </a:solidFill>
                <a:latin typeface="Lato-Regular"/>
              </a:rPr>
              <a:t>There will be a point when the exam is over, so working hard for a short time will pay off when you get your results and feel that achievement.</a:t>
            </a:r>
            <a:endParaRPr lang="en-GB" sz="1200" dirty="0">
              <a:solidFill>
                <a:srgbClr val="92D050"/>
              </a:solidFill>
            </a:endParaRPr>
          </a:p>
          <a:p>
            <a:pPr marL="285750" indent="-285750" algn="l">
              <a:buBlip>
                <a:blip r:embed="rId3"/>
              </a:buBlip>
            </a:pPr>
            <a:endParaRPr lang="en-GB" sz="1200" dirty="0">
              <a:solidFill>
                <a:srgbClr val="92D050"/>
              </a:solidFill>
            </a:endParaRPr>
          </a:p>
          <a:p>
            <a:endParaRPr lang="en-GB" dirty="0"/>
          </a:p>
        </p:txBody>
      </p:sp>
      <p:sp>
        <p:nvSpPr>
          <p:cNvPr id="4" name="Slide Number Placeholder 3"/>
          <p:cNvSpPr>
            <a:spLocks noGrp="1"/>
          </p:cNvSpPr>
          <p:nvPr>
            <p:ph type="sldNum" sz="quarter" idx="5"/>
          </p:nvPr>
        </p:nvSpPr>
        <p:spPr/>
        <p:txBody>
          <a:bodyPr/>
          <a:lstStyle/>
          <a:p>
            <a:fld id="{3785032F-22F6-40BB-9C8F-5A076D0DD881}" type="slidenum">
              <a:rPr lang="en-GB" smtClean="0"/>
              <a:t>9</a:t>
            </a:fld>
            <a:endParaRPr lang="en-GB"/>
          </a:p>
        </p:txBody>
      </p:sp>
    </p:spTree>
    <p:extLst>
      <p:ext uri="{BB962C8B-B14F-4D97-AF65-F5344CB8AC3E}">
        <p14:creationId xmlns:p14="http://schemas.microsoft.com/office/powerpoint/2010/main" val="2968725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92D050"/>
                </a:solidFill>
              </a:rPr>
              <a:t>Keep things in perspective</a:t>
            </a:r>
          </a:p>
          <a:p>
            <a:r>
              <a:rPr lang="en-GB" dirty="0">
                <a:solidFill>
                  <a:srgbClr val="92D050"/>
                </a:solidFill>
              </a:rPr>
              <a:t>Remember that there's more to life than your grades.</a:t>
            </a:r>
          </a:p>
          <a:p>
            <a:r>
              <a:rPr lang="en-GB" dirty="0">
                <a:solidFill>
                  <a:srgbClr val="92D050"/>
                </a:solidFill>
              </a:rPr>
              <a:t>Exams are only a small part of the picture, and your results don't define who you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92D050"/>
                </a:solidFill>
              </a:rPr>
              <a:t>Lots of people will tell you this, because it’s true - exams aren’t everything.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92D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92D050"/>
                </a:solidFill>
              </a:rPr>
              <a:t>Think about what you hope for your wider future not just after your exams, you may want to travel and see the world, you may want to live on your own, be a great friend, win a trophy with your sports team, your hopes for the future are unique to you and may be completely separate to your education so keep these in mind.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92D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92D050"/>
                </a:solidFill>
              </a:rPr>
              <a:t>If you feel all of your hopes are pinned on getting the results you want, please remember that lots of people do not get exactly what they hoped for but are still extremely successful. And there are lots of people around you to support you in your next steps.</a:t>
            </a:r>
          </a:p>
          <a:p>
            <a:endParaRPr lang="en-GB" dirty="0">
              <a:solidFill>
                <a:srgbClr val="92D050"/>
              </a:solidFill>
            </a:endParaRPr>
          </a:p>
          <a:p>
            <a:r>
              <a:rPr lang="en-GB" dirty="0">
                <a:solidFill>
                  <a:srgbClr val="92D050"/>
                </a:solidFill>
              </a:rPr>
              <a:t>STRENGTHS</a:t>
            </a:r>
          </a:p>
          <a:p>
            <a:r>
              <a:rPr lang="en-GB" dirty="0">
                <a:solidFill>
                  <a:srgbClr val="92D050"/>
                </a:solidFill>
              </a:rPr>
              <a:t>Use your strengths to help you through any stressful times, for example</a:t>
            </a:r>
          </a:p>
          <a:p>
            <a:r>
              <a:rPr lang="en-GB" b="0" i="0" dirty="0">
                <a:effectLst/>
                <a:latin typeface="-apple-system"/>
              </a:rPr>
              <a:t>Kindness-  You may be a kind and generous person to others, remember to also be kind to yourself.</a:t>
            </a:r>
          </a:p>
          <a:p>
            <a:r>
              <a:rPr lang="en-GB" b="0" i="0" dirty="0">
                <a:effectLst/>
                <a:latin typeface="-apple-system"/>
              </a:rPr>
              <a:t>Perseverance- You work hard to finish what you start, reminding yourself of this may help you when faced with lots to do.</a:t>
            </a:r>
            <a:endParaRPr lang="en-GB" dirty="0">
              <a:solidFill>
                <a:srgbClr val="92D050"/>
              </a:solidFill>
            </a:endParaRPr>
          </a:p>
        </p:txBody>
      </p:sp>
      <p:sp>
        <p:nvSpPr>
          <p:cNvPr id="4" name="Slide Number Placeholder 3"/>
          <p:cNvSpPr>
            <a:spLocks noGrp="1"/>
          </p:cNvSpPr>
          <p:nvPr>
            <p:ph type="sldNum" sz="quarter" idx="5"/>
          </p:nvPr>
        </p:nvSpPr>
        <p:spPr/>
        <p:txBody>
          <a:bodyPr/>
          <a:lstStyle/>
          <a:p>
            <a:fld id="{3785032F-22F6-40BB-9C8F-5A076D0DD881}" type="slidenum">
              <a:rPr lang="en-GB" smtClean="0"/>
              <a:t>10</a:t>
            </a:fld>
            <a:endParaRPr lang="en-GB"/>
          </a:p>
        </p:txBody>
      </p:sp>
    </p:spTree>
    <p:extLst>
      <p:ext uri="{BB962C8B-B14F-4D97-AF65-F5344CB8AC3E}">
        <p14:creationId xmlns:p14="http://schemas.microsoft.com/office/powerpoint/2010/main" val="2747226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dirty="0"/>
              <a:t>Affirmations are a way of being kind and coaching yourself positively.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i="0" dirty="0">
              <a:solidFill>
                <a:srgbClr val="3A3A3A"/>
              </a:solidFill>
              <a:effectLst/>
              <a:latin typeface="-apple-system"/>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i="0" dirty="0">
                <a:solidFill>
                  <a:srgbClr val="3A3A3A"/>
                </a:solidFill>
                <a:effectLst/>
                <a:latin typeface="-apple-system"/>
              </a:rPr>
              <a:t>Feeling nervous or anxious is normal for most students. If you can’t channel or control your anxiety, however, it could have an effect on your performance. </a:t>
            </a:r>
          </a:p>
          <a:p>
            <a:pPr algn="l" fontAlgn="base"/>
            <a:endParaRPr lang="en-GB" dirty="0"/>
          </a:p>
          <a:p>
            <a:pPr algn="l" fontAlgn="base"/>
            <a:r>
              <a:rPr lang="en-GB" b="0" i="0" dirty="0">
                <a:solidFill>
                  <a:srgbClr val="3A3A3A"/>
                </a:solidFill>
                <a:effectLst/>
                <a:latin typeface="-apple-system"/>
              </a:rPr>
              <a:t>Using positive affirmations for exam anxiety is one of the ways you can put all those negative thoughts to one side, replace them with positive thoughts, and perform your best in an exam.</a:t>
            </a:r>
          </a:p>
          <a:p>
            <a:pPr algn="l" fontAlgn="base"/>
            <a:endParaRPr lang="en-GB" b="0" i="0" dirty="0">
              <a:solidFill>
                <a:srgbClr val="3A3A3A"/>
              </a:solidFill>
              <a:effectLst/>
              <a:latin typeface="-apple-system"/>
            </a:endParaRPr>
          </a:p>
          <a:p>
            <a:pPr algn="l" fontAlgn="base"/>
            <a:r>
              <a:rPr lang="en-GB" b="0" i="0" dirty="0">
                <a:solidFill>
                  <a:srgbClr val="3A3A3A"/>
                </a:solidFill>
                <a:effectLst/>
                <a:latin typeface="-apple-system"/>
              </a:rPr>
              <a:t>Pick some affirmations that will work best for you and repeat them several times a day leading up to exam day, this is a great way to coach yourself and help you to manage any negative thinking.</a:t>
            </a:r>
          </a:p>
          <a:p>
            <a:endParaRPr lang="en-GB" dirty="0"/>
          </a:p>
        </p:txBody>
      </p:sp>
      <p:sp>
        <p:nvSpPr>
          <p:cNvPr id="4" name="Slide Number Placeholder 3"/>
          <p:cNvSpPr>
            <a:spLocks noGrp="1"/>
          </p:cNvSpPr>
          <p:nvPr>
            <p:ph type="sldNum" sz="quarter" idx="5"/>
          </p:nvPr>
        </p:nvSpPr>
        <p:spPr/>
        <p:txBody>
          <a:bodyPr/>
          <a:lstStyle/>
          <a:p>
            <a:fld id="{3785032F-22F6-40BB-9C8F-5A076D0DD881}" type="slidenum">
              <a:rPr lang="en-GB" smtClean="0"/>
              <a:t>11</a:t>
            </a:fld>
            <a:endParaRPr lang="en-GB"/>
          </a:p>
        </p:txBody>
      </p:sp>
    </p:spTree>
    <p:extLst>
      <p:ext uri="{BB962C8B-B14F-4D97-AF65-F5344CB8AC3E}">
        <p14:creationId xmlns:p14="http://schemas.microsoft.com/office/powerpoint/2010/main" val="225648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baseline="0">
                <a:solidFill>
                  <a:srgbClr val="8DC63F"/>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83568" y="3886200"/>
            <a:ext cx="6400800"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86229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a:extLst>
              <a:ext uri="{FF2B5EF4-FFF2-40B4-BE49-F238E27FC236}">
                <a16:creationId xmlns:a16="http://schemas.microsoft.com/office/drawing/2014/main" id="{470993BD-FEDD-A847-84A1-F6B6F7D10D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218" r="24376"/>
          <a:stretch/>
        </p:blipFill>
        <p:spPr>
          <a:xfrm>
            <a:off x="252411" y="260648"/>
            <a:ext cx="4319587" cy="6346775"/>
          </a:xfrm>
          <a:prstGeom prst="rect">
            <a:avLst/>
          </a:prstGeom>
        </p:spPr>
      </p:pic>
    </p:spTree>
    <p:extLst>
      <p:ext uri="{BB962C8B-B14F-4D97-AF65-F5344CB8AC3E}">
        <p14:creationId xmlns:p14="http://schemas.microsoft.com/office/powerpoint/2010/main" val="13358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5" name="Rectangle 4"/>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00A2AC"/>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69AF18-3994-8B4F-BD8A-C8CA68E9A2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470" t="3649" r="6470" b="7590"/>
          <a:stretch/>
        </p:blipFill>
        <p:spPr>
          <a:xfrm>
            <a:off x="4572000" y="260648"/>
            <a:ext cx="4321175" cy="6333091"/>
          </a:xfrm>
          <a:prstGeom prst="rect">
            <a:avLst/>
          </a:prstGeom>
        </p:spPr>
      </p:pic>
    </p:spTree>
    <p:extLst>
      <p:ext uri="{BB962C8B-B14F-4D97-AF65-F5344CB8AC3E}">
        <p14:creationId xmlns:p14="http://schemas.microsoft.com/office/powerpoint/2010/main" val="3661446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4" name="Title 1"/>
          <p:cNvSpPr>
            <a:spLocks noGrp="1"/>
          </p:cNvSpPr>
          <p:nvPr>
            <p:ph type="title"/>
          </p:nvPr>
        </p:nvSpPr>
        <p:spPr>
          <a:xfrm>
            <a:off x="5177408" y="735285"/>
            <a:ext cx="3355032" cy="1143000"/>
          </a:xfrm>
        </p:spPr>
        <p:txBody>
          <a:bodyPr>
            <a:normAutofit/>
          </a:bodyPr>
          <a:lstStyle>
            <a:lvl1pPr>
              <a:defRPr sz="1600">
                <a:solidFill>
                  <a:srgbClr val="00A2AC"/>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09B3298F-832E-E143-9453-CD37BE4225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41" t="13928" r="11041" b="9653"/>
          <a:stretch/>
        </p:blipFill>
        <p:spPr>
          <a:xfrm>
            <a:off x="252413" y="260648"/>
            <a:ext cx="4319587" cy="6350178"/>
          </a:xfrm>
          <a:prstGeom prst="rect">
            <a:avLst/>
          </a:prstGeom>
        </p:spPr>
      </p:pic>
    </p:spTree>
    <p:extLst>
      <p:ext uri="{BB962C8B-B14F-4D97-AF65-F5344CB8AC3E}">
        <p14:creationId xmlns:p14="http://schemas.microsoft.com/office/powerpoint/2010/main" val="2319850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4" name="Title 1"/>
          <p:cNvSpPr>
            <a:spLocks noGrp="1"/>
          </p:cNvSpPr>
          <p:nvPr>
            <p:ph type="title"/>
          </p:nvPr>
        </p:nvSpPr>
        <p:spPr>
          <a:xfrm>
            <a:off x="395536" y="735285"/>
            <a:ext cx="3355032" cy="1143000"/>
          </a:xfrm>
        </p:spPr>
        <p:txBody>
          <a:bodyPr>
            <a:normAutofit/>
          </a:bodyPr>
          <a:lstStyle>
            <a:lvl1pPr>
              <a:defRPr sz="1600">
                <a:solidFill>
                  <a:srgbClr val="F99D27"/>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3" descr="C:\Users\jonny.ray\Desktop\Jonny\Logos\Barnardos_Logo.jpeg.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52DBFC67-39B3-6648-B04F-98BBAD714BF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033" t="21481" r="10451" b="-196"/>
          <a:stretch/>
        </p:blipFill>
        <p:spPr>
          <a:xfrm>
            <a:off x="4544268" y="260648"/>
            <a:ext cx="4348908" cy="6372859"/>
          </a:xfrm>
          <a:prstGeom prst="rect">
            <a:avLst/>
          </a:prstGeom>
        </p:spPr>
      </p:pic>
    </p:spTree>
    <p:extLst>
      <p:ext uri="{BB962C8B-B14F-4D97-AF65-F5344CB8AC3E}">
        <p14:creationId xmlns:p14="http://schemas.microsoft.com/office/powerpoint/2010/main" val="1606412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7D866382-ECE9-2A4C-9994-F61A917743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514" t="21950" r="6546" b="760"/>
          <a:stretch/>
        </p:blipFill>
        <p:spPr>
          <a:xfrm>
            <a:off x="253425" y="260648"/>
            <a:ext cx="4318573" cy="6337894"/>
          </a:xfrm>
          <a:prstGeom prst="rect">
            <a:avLst/>
          </a:prstGeom>
        </p:spPr>
      </p:pic>
    </p:spTree>
    <p:extLst>
      <p:ext uri="{BB962C8B-B14F-4D97-AF65-F5344CB8AC3E}">
        <p14:creationId xmlns:p14="http://schemas.microsoft.com/office/powerpoint/2010/main" val="2638387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5504" t="1002" r="29997" b="959"/>
          <a:stretch/>
        </p:blipFill>
        <p:spPr bwMode="auto">
          <a:xfrm flipH="1">
            <a:off x="4571305" y="260351"/>
            <a:ext cx="432117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90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8655" t="7969" r="31170" b="641"/>
          <a:stretch/>
        </p:blipFill>
        <p:spPr bwMode="auto">
          <a:xfrm>
            <a:off x="252413" y="260351"/>
            <a:ext cx="434553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93654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7971" t="1419" r="28845" b="413"/>
          <a:stretch/>
        </p:blipFill>
        <p:spPr bwMode="auto">
          <a:xfrm>
            <a:off x="4571305" y="260350"/>
            <a:ext cx="4321175"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807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6368" t="396" r="28676" b="1111"/>
          <a:stretch/>
        </p:blipFill>
        <p:spPr bwMode="auto">
          <a:xfrm>
            <a:off x="252413" y="260350"/>
            <a:ext cx="4345535" cy="63467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34525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7470" t="1712" r="28227" b="683"/>
          <a:stretch/>
        </p:blipFill>
        <p:spPr bwMode="auto">
          <a:xfrm>
            <a:off x="4571305" y="260351"/>
            <a:ext cx="432117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90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35080" cy="1143000"/>
          </a:xfrm>
        </p:spPr>
        <p:txBody>
          <a:bodyPr/>
          <a:lstStyle>
            <a:lvl1pPr>
              <a:defRPr>
                <a:solidFill>
                  <a:srgbClr val="8DC63F"/>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600201"/>
            <a:ext cx="4038600" cy="4349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1"/>
            <a:ext cx="4038600" cy="4349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47465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8265" t="1416" r="31414" b="549"/>
          <a:stretch/>
        </p:blipFill>
        <p:spPr bwMode="auto">
          <a:xfrm>
            <a:off x="252413" y="260350"/>
            <a:ext cx="4345535"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34525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4820" t="110" r="20167" b="723"/>
          <a:stretch/>
        </p:blipFill>
        <p:spPr bwMode="auto">
          <a:xfrm>
            <a:off x="4571305" y="260351"/>
            <a:ext cx="432117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90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0207" t="319" r="4717" b="1063"/>
          <a:stretch/>
        </p:blipFill>
        <p:spPr bwMode="auto">
          <a:xfrm flipH="1">
            <a:off x="252413" y="260350"/>
            <a:ext cx="4345535"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34525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6939" t="214" r="27918" b="1026"/>
          <a:stretch/>
        </p:blipFill>
        <p:spPr bwMode="auto">
          <a:xfrm>
            <a:off x="252413" y="260350"/>
            <a:ext cx="4345535"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34525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3128" t="7316" r="35153" b="772"/>
          <a:stretch/>
        </p:blipFill>
        <p:spPr bwMode="auto">
          <a:xfrm>
            <a:off x="4571305" y="260351"/>
            <a:ext cx="432117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90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CB3770E-B8C0-0243-8F56-87834BEAF43B}"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48028-563E-D044-AD33-85B0D0139018}" type="slidenum">
              <a:rPr lang="en-US" smtClean="0"/>
              <a:t>‹#›</a:t>
            </a:fld>
            <a:endParaRPr lang="en-US"/>
          </a:p>
        </p:txBody>
      </p:sp>
    </p:spTree>
    <p:extLst>
      <p:ext uri="{BB962C8B-B14F-4D97-AF65-F5344CB8AC3E}">
        <p14:creationId xmlns:p14="http://schemas.microsoft.com/office/powerpoint/2010/main" val="904043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8DC63F"/>
                </a:solidFill>
              </a:defRPr>
            </a:lvl1pPr>
          </a:lstStyle>
          <a:p>
            <a:r>
              <a:rPr lang="en-US" dirty="0"/>
              <a:t>Click to edit Master title style</a:t>
            </a:r>
            <a:endParaRPr lang="en-GB" dirty="0"/>
          </a:p>
        </p:txBody>
      </p:sp>
      <p:sp>
        <p:nvSpPr>
          <p:cNvPr id="3" name="Rectangle 2"/>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512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lvl1pPr>
              <a:defRPr>
                <a:solidFill>
                  <a:srgbClr val="F99D27"/>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383864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Rectangle 2"/>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lvl1pPr>
              <a:defRPr>
                <a:solidFill>
                  <a:srgbClr val="00A2AC"/>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036707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9"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A6A98BDD-5F91-734A-B4B5-8F55262307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080" r="22444"/>
          <a:stretch/>
        </p:blipFill>
        <p:spPr>
          <a:xfrm>
            <a:off x="323528" y="260648"/>
            <a:ext cx="4440708" cy="6347428"/>
          </a:xfrm>
          <a:prstGeom prst="rect">
            <a:avLst/>
          </a:prstGeom>
        </p:spPr>
      </p:pic>
    </p:spTree>
    <p:extLst>
      <p:ext uri="{BB962C8B-B14F-4D97-AF65-F5344CB8AC3E}">
        <p14:creationId xmlns:p14="http://schemas.microsoft.com/office/powerpoint/2010/main" val="3208270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89BDFD-0E65-AB4C-9DAA-472D49512D3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8445" t="14589" r="45319" b="4851"/>
          <a:stretch/>
        </p:blipFill>
        <p:spPr>
          <a:xfrm>
            <a:off x="4598069" y="260648"/>
            <a:ext cx="4295105" cy="6362098"/>
          </a:xfrm>
          <a:prstGeom prst="rect">
            <a:avLst/>
          </a:prstGeom>
        </p:spPr>
      </p:pic>
    </p:spTree>
    <p:extLst>
      <p:ext uri="{BB962C8B-B14F-4D97-AF65-F5344CB8AC3E}">
        <p14:creationId xmlns:p14="http://schemas.microsoft.com/office/powerpoint/2010/main" val="3910695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8418E2F2-7548-A846-8633-093CB33906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234" r="31120"/>
          <a:stretch/>
        </p:blipFill>
        <p:spPr>
          <a:xfrm>
            <a:off x="252413" y="260648"/>
            <a:ext cx="4526064" cy="6329014"/>
          </a:xfrm>
          <a:prstGeom prst="rect">
            <a:avLst/>
          </a:prstGeom>
        </p:spPr>
      </p:pic>
    </p:spTree>
    <p:extLst>
      <p:ext uri="{BB962C8B-B14F-4D97-AF65-F5344CB8AC3E}">
        <p14:creationId xmlns:p14="http://schemas.microsoft.com/office/powerpoint/2010/main" val="3824422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Title 1"/>
          <p:cNvSpPr>
            <a:spLocks noGrp="1"/>
          </p:cNvSpPr>
          <p:nvPr>
            <p:ph type="title"/>
          </p:nvPr>
        </p:nvSpPr>
        <p:spPr>
          <a:xfrm>
            <a:off x="395536" y="735285"/>
            <a:ext cx="3355032" cy="1143000"/>
          </a:xfrm>
        </p:spPr>
        <p:txBody>
          <a:bodyPr>
            <a:normAutofit/>
          </a:bodyPr>
          <a:lstStyle>
            <a:lvl1pPr>
              <a:defRPr sz="1600">
                <a:solidFill>
                  <a:srgbClr val="F99D27"/>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3" descr="C:\Users\jonny.ray\Desktop\Jonny\Logos\Barnardos_Logo.jpeg.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2DC4D41-15ED-CB47-9BEC-8C866BF9E55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0129" t="4019" r="30129" b="8563"/>
          <a:stretch/>
        </p:blipFill>
        <p:spPr>
          <a:xfrm>
            <a:off x="4571999" y="260648"/>
            <a:ext cx="4321175" cy="6341289"/>
          </a:xfrm>
          <a:prstGeom prst="rect">
            <a:avLst/>
          </a:prstGeom>
        </p:spPr>
      </p:pic>
    </p:spTree>
    <p:extLst>
      <p:ext uri="{BB962C8B-B14F-4D97-AF65-F5344CB8AC3E}">
        <p14:creationId xmlns:p14="http://schemas.microsoft.com/office/powerpoint/2010/main" val="207449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theme" Target="../theme/theme2.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26" name="Picture 2" descr="C:\Users\jonny.ray\Desktop\Jonny\Logos\Barnardos_Logo.jpeg.jpg"/>
          <p:cNvPicPr>
            <a:picLocks noChangeAspect="1" noChangeArrowheads="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7668344" y="6021288"/>
            <a:ext cx="1077579" cy="55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345489"/>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4" r:id="rId3"/>
    <p:sldLayoutId id="2147483669" r:id="rId4"/>
    <p:sldLayoutId id="2147483670"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80" r:id="rId15"/>
    <p:sldLayoutId id="2147483673" r:id="rId16"/>
    <p:sldLayoutId id="2147483674" r:id="rId17"/>
    <p:sldLayoutId id="2147483675" r:id="rId18"/>
    <p:sldLayoutId id="2147483676" r:id="rId19"/>
    <p:sldLayoutId id="2147483677" r:id="rId20"/>
    <p:sldLayoutId id="2147483678" r:id="rId21"/>
    <p:sldLayoutId id="2147483679" r:id="rId22"/>
    <p:sldLayoutId id="2147483681" r:id="rId23"/>
    <p:sldLayoutId id="2147483682" r:id="rId24"/>
  </p:sldLayoutIdLst>
  <p:txStyles>
    <p:titleStyle>
      <a:lvl1pPr algn="l" defTabSz="914400" rtl="0" eaLnBrk="1" latinLnBrk="0" hangingPunct="1">
        <a:spcBef>
          <a:spcPct val="0"/>
        </a:spcBef>
        <a:buNone/>
        <a:defRPr sz="4400" kern="1200">
          <a:solidFill>
            <a:srgbClr val="8DC63F"/>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B3770E-B8C0-0243-8F56-87834BEAF43B}" type="datetimeFigureOut">
              <a:rPr lang="en-US" smtClean="0"/>
              <a:t>5/10/2023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548028-563E-D044-AD33-85B0D0139018}" type="slidenum">
              <a:rPr lang="en-US" smtClean="0"/>
              <a:t>‹#›</a:t>
            </a:fld>
            <a:endParaRPr lang="en-US"/>
          </a:p>
        </p:txBody>
      </p:sp>
      <p:pic>
        <p:nvPicPr>
          <p:cNvPr id="2" name="Picture 1" descr="B. UK (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06147" y="2298702"/>
            <a:ext cx="4118050" cy="1935240"/>
          </a:xfrm>
          <a:prstGeom prst="rect">
            <a:avLst/>
          </a:prstGeom>
        </p:spPr>
      </p:pic>
    </p:spTree>
    <p:extLst>
      <p:ext uri="{BB962C8B-B14F-4D97-AF65-F5344CB8AC3E}">
        <p14:creationId xmlns:p14="http://schemas.microsoft.com/office/powerpoint/2010/main" val="2723580613"/>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4.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46.jpe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4.pn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47.jpeg"/><Relationship Id="rId5" Type="http://schemas.openxmlformats.org/officeDocument/2006/relationships/notesSlide" Target="../notesSlides/notesSlide9.xml"/><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4.png"/><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48.png"/><Relationship Id="rId5" Type="http://schemas.openxmlformats.org/officeDocument/2006/relationships/notesSlide" Target="../notesSlides/notesSlide10.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slideLayout" Target="../slideLayouts/slideLayout5.xml"/><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hyperlink" Target="https://www.studentminds.org.uk/examstress.html" TargetMode="External"/><Relationship Id="rId10" Type="http://schemas.openxmlformats.org/officeDocument/2006/relationships/image" Target="../media/image53.png"/><Relationship Id="rId4" Type="http://schemas.openxmlformats.org/officeDocument/2006/relationships/notesSlide" Target="../notesSlides/notesSlide11.xml"/><Relationship Id="rId9" Type="http://schemas.openxmlformats.org/officeDocument/2006/relationships/image" Target="../media/image52.png"/><Relationship Id="rId1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4.png"/><Relationship Id="rId5" Type="http://schemas.openxmlformats.org/officeDocument/2006/relationships/image" Target="../media/image57.jpe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1.jpeg"/><Relationship Id="rId3" Type="http://schemas.openxmlformats.org/officeDocument/2006/relationships/audio" Target="../media/media2.m4a"/><Relationship Id="rId7" Type="http://schemas.openxmlformats.org/officeDocument/2006/relationships/image" Target="../media/image26.png"/><Relationship Id="rId12" Type="http://schemas.openxmlformats.org/officeDocument/2006/relationships/image" Target="../media/image24.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notesSlide" Target="../notesSlides/notesSlide1.xml"/><Relationship Id="rId10" Type="http://schemas.openxmlformats.org/officeDocument/2006/relationships/image" Target="../media/image29.png"/><Relationship Id="rId4" Type="http://schemas.openxmlformats.org/officeDocument/2006/relationships/slideLayout" Target="../slideLayouts/slideLayout2.xml"/><Relationship Id="rId9" Type="http://schemas.openxmlformats.org/officeDocument/2006/relationships/image" Target="../media/image28.jpeg"/></Relationships>
</file>

<file path=ppt/slides/_rels/slide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media3.m4a"/><Relationship Id="rId7" Type="http://schemas.openxmlformats.org/officeDocument/2006/relationships/image" Target="../media/image33.jpe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32.jpeg"/><Relationship Id="rId5" Type="http://schemas.openxmlformats.org/officeDocument/2006/relationships/notesSlide" Target="../notesSlides/notesSlide2.xml"/><Relationship Id="rId10" Type="http://schemas.openxmlformats.org/officeDocument/2006/relationships/image" Target="../media/image24.png"/><Relationship Id="rId4" Type="http://schemas.openxmlformats.org/officeDocument/2006/relationships/slideLayout" Target="../slideLayouts/slideLayout3.xml"/><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4.m4a"/><Relationship Id="rId7" Type="http://schemas.openxmlformats.org/officeDocument/2006/relationships/image" Target="../media/image37.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36.pn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media5.m4a"/><Relationship Id="rId7" Type="http://schemas.openxmlformats.org/officeDocument/2006/relationships/image" Target="../media/image39.emf"/><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38.emf"/><Relationship Id="rId5" Type="http://schemas.openxmlformats.org/officeDocument/2006/relationships/notesSlide" Target="../notesSlides/notesSlide4.xml"/><Relationship Id="rId10" Type="http://schemas.openxmlformats.org/officeDocument/2006/relationships/image" Target="../media/image24.png"/><Relationship Id="rId4" Type="http://schemas.openxmlformats.org/officeDocument/2006/relationships/slideLayout" Target="../slideLayouts/slideLayout5.xml"/><Relationship Id="rId9" Type="http://schemas.openxmlformats.org/officeDocument/2006/relationships/image" Target="../media/image41.svg"/></Relationships>
</file>

<file path=ppt/slides/_rels/slide6.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24.png"/><Relationship Id="rId2" Type="http://schemas.openxmlformats.org/officeDocument/2006/relationships/video" Target="https://www.youtube.com/embed/AhJ6S9B0Cs4?feature=oembed" TargetMode="External"/><Relationship Id="rId1" Type="http://schemas.openxmlformats.org/officeDocument/2006/relationships/tags" Target="../tags/tag6.xml"/><Relationship Id="rId6" Type="http://schemas.openxmlformats.org/officeDocument/2006/relationships/image" Target="../media/image42.jpeg"/><Relationship Id="rId5" Type="http://schemas.openxmlformats.org/officeDocument/2006/relationships/slideLayout" Target="../slideLayouts/slideLayout1.xml"/><Relationship Id="rId4"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4.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43.jpeg"/><Relationship Id="rId5" Type="http://schemas.openxmlformats.org/officeDocument/2006/relationships/notesSlide" Target="../notesSlides/notesSlide5.xml"/><Relationship Id="rId4"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4.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44.png"/><Relationship Id="rId5" Type="http://schemas.openxmlformats.org/officeDocument/2006/relationships/notesSlide" Target="../notesSlides/notesSlide6.xml"/><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9C4275D-719C-C9B6-2614-2F5495F5A337}"/>
              </a:ext>
            </a:extLst>
          </p:cNvPr>
          <p:cNvSpPr txBox="1">
            <a:spLocks/>
          </p:cNvSpPr>
          <p:nvPr/>
        </p:nvSpPr>
        <p:spPr>
          <a:xfrm>
            <a:off x="899592" y="4941168"/>
            <a:ext cx="7772400"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Exam stress presentation</a:t>
            </a:r>
          </a:p>
        </p:txBody>
      </p:sp>
      <p:pic>
        <p:nvPicPr>
          <p:cNvPr id="2" name="Picture 1">
            <a:extLst>
              <a:ext uri="{FF2B5EF4-FFF2-40B4-BE49-F238E27FC236}">
                <a16:creationId xmlns:a16="http://schemas.microsoft.com/office/drawing/2014/main" id="{D248B995-955A-1321-5024-8FA10505628D}"/>
              </a:ext>
            </a:extLst>
          </p:cNvPr>
          <p:cNvPicPr>
            <a:picLocks noChangeAspect="1"/>
          </p:cNvPicPr>
          <p:nvPr/>
        </p:nvPicPr>
        <p:blipFill>
          <a:blip r:embed="rId5"/>
          <a:stretch>
            <a:fillRect/>
          </a:stretch>
        </p:blipFill>
        <p:spPr>
          <a:xfrm>
            <a:off x="251520" y="260648"/>
            <a:ext cx="2677696" cy="2677696"/>
          </a:xfrm>
          <a:prstGeom prst="rect">
            <a:avLst/>
          </a:prstGeom>
        </p:spPr>
      </p:pic>
      <p:pic>
        <p:nvPicPr>
          <p:cNvPr id="59" name="Audio 58">
            <a:hlinkClick r:id="" action="ppaction://media"/>
            <a:extLst>
              <a:ext uri="{FF2B5EF4-FFF2-40B4-BE49-F238E27FC236}">
                <a16:creationId xmlns:a16="http://schemas.microsoft.com/office/drawing/2014/main" id="{EA48ABB5-81F8-C457-6597-A30537455CE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399764481"/>
      </p:ext>
    </p:extLst>
  </p:cSld>
  <p:clrMapOvr>
    <a:masterClrMapping/>
  </p:clrMapOvr>
  <mc:AlternateContent xmlns:mc="http://schemas.openxmlformats.org/markup-compatibility/2006" xmlns:p14="http://schemas.microsoft.com/office/powerpoint/2010/main">
    <mc:Choice Requires="p14">
      <p:transition spd="slow" p14:dur="2000" advTm="9415"/>
    </mc:Choice>
    <mc:Fallback xmlns="">
      <p:transition spd="slow" advTm="9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9"/>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8360EBE-7B15-532D-8FD9-AEF89CADCED4}"/>
              </a:ext>
            </a:extLst>
          </p:cNvPr>
          <p:cNvSpPr>
            <a:spLocks noGrp="1"/>
          </p:cNvSpPr>
          <p:nvPr>
            <p:ph type="title"/>
          </p:nvPr>
        </p:nvSpPr>
        <p:spPr/>
        <p:txBody>
          <a:bodyPr/>
          <a:lstStyle/>
          <a:p>
            <a:r>
              <a:rPr lang="en-GB" dirty="0"/>
              <a:t>Hopes for the future</a:t>
            </a:r>
          </a:p>
        </p:txBody>
      </p:sp>
      <p:sp>
        <p:nvSpPr>
          <p:cNvPr id="8" name="Content Placeholder 7">
            <a:extLst>
              <a:ext uri="{FF2B5EF4-FFF2-40B4-BE49-F238E27FC236}">
                <a16:creationId xmlns:a16="http://schemas.microsoft.com/office/drawing/2014/main" id="{959112F6-4742-B62A-1D9F-EAECE60F67DC}"/>
              </a:ext>
            </a:extLst>
          </p:cNvPr>
          <p:cNvSpPr>
            <a:spLocks noGrp="1"/>
          </p:cNvSpPr>
          <p:nvPr>
            <p:ph sz="half" idx="1"/>
          </p:nvPr>
        </p:nvSpPr>
        <p:spPr>
          <a:xfrm>
            <a:off x="699467" y="3173370"/>
            <a:ext cx="7725942" cy="471654"/>
          </a:xfrm>
        </p:spPr>
        <p:txBody>
          <a:bodyPr>
            <a:normAutofit/>
          </a:bodyPr>
          <a:lstStyle/>
          <a:p>
            <a:pPr marL="0" indent="0">
              <a:buNone/>
            </a:pPr>
            <a:r>
              <a:rPr lang="en-GB" sz="2400" dirty="0">
                <a:solidFill>
                  <a:srgbClr val="92D050"/>
                </a:solidFill>
              </a:rPr>
              <a:t>Know your strengths to help you get through it</a:t>
            </a:r>
          </a:p>
        </p:txBody>
      </p:sp>
      <p:sp>
        <p:nvSpPr>
          <p:cNvPr id="2" name="Scroll: Horizontal 1">
            <a:extLst>
              <a:ext uri="{FF2B5EF4-FFF2-40B4-BE49-F238E27FC236}">
                <a16:creationId xmlns:a16="http://schemas.microsoft.com/office/drawing/2014/main" id="{E0B88E70-CE87-DDBC-C924-4AF66EBEAE61}"/>
              </a:ext>
            </a:extLst>
          </p:cNvPr>
          <p:cNvSpPr/>
          <p:nvPr/>
        </p:nvSpPr>
        <p:spPr>
          <a:xfrm>
            <a:off x="590474" y="1249501"/>
            <a:ext cx="7725942" cy="1747451"/>
          </a:xfrm>
          <a:prstGeom prst="horizontalScroll">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8DC63F"/>
              </a:solidFill>
            </a:endParaRPr>
          </a:p>
        </p:txBody>
      </p:sp>
      <p:sp>
        <p:nvSpPr>
          <p:cNvPr id="4" name="Text Box 2">
            <a:extLst>
              <a:ext uri="{FF2B5EF4-FFF2-40B4-BE49-F238E27FC236}">
                <a16:creationId xmlns:a16="http://schemas.microsoft.com/office/drawing/2014/main" id="{9301B367-D565-D919-E4F1-13036048D1CA}"/>
              </a:ext>
            </a:extLst>
          </p:cNvPr>
          <p:cNvSpPr txBox="1">
            <a:spLocks noChangeArrowheads="1"/>
          </p:cNvSpPr>
          <p:nvPr/>
        </p:nvSpPr>
        <p:spPr bwMode="auto">
          <a:xfrm>
            <a:off x="988787" y="1594055"/>
            <a:ext cx="7014027" cy="94330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2000" kern="100" dirty="0">
                <a:solidFill>
                  <a:schemeClr val="accent6">
                    <a:lumMod val="75000"/>
                  </a:schemeClr>
                </a:solidFill>
                <a:effectLst/>
                <a:latin typeface="Verdana" panose="020B0604030504040204" pitchFamily="34" charset="0"/>
                <a:ea typeface="Calibri" panose="020F0502020204030204" pitchFamily="34" charset="0"/>
                <a:cs typeface="Times New Roman" panose="02020603050405020304" pitchFamily="18" charset="0"/>
              </a:rPr>
              <a:t>Remember that there's more to life than your grades. Exams are only a small part of the picture, and your results don't define who you are.</a:t>
            </a:r>
            <a:endParaRPr lang="en-GB" sz="2000" kern="1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Picture 5" descr="Psychology : The VIA Classification of Character Strengths - Happify ...">
            <a:extLst>
              <a:ext uri="{FF2B5EF4-FFF2-40B4-BE49-F238E27FC236}">
                <a16:creationId xmlns:a16="http://schemas.microsoft.com/office/drawing/2014/main" id="{7460A7E0-D03C-A7C5-473F-0DECD5EE38DE}"/>
              </a:ext>
            </a:extLst>
          </p:cNvPr>
          <p:cNvPicPr>
            <a:picLocks noChangeAspect="1"/>
          </p:cNvPicPr>
          <p:nvPr/>
        </p:nvPicPr>
        <p:blipFill rotWithShape="1">
          <a:blip r:embed="rId6">
            <a:extLst>
              <a:ext uri="{28A0092B-C50C-407E-A947-70E740481C1C}">
                <a14:useLocalDpi xmlns:a14="http://schemas.microsoft.com/office/drawing/2010/main" val="0"/>
              </a:ext>
            </a:extLst>
          </a:blip>
          <a:srcRect l="5272" t="10320" r="4131" b="12982"/>
          <a:stretch/>
        </p:blipFill>
        <p:spPr bwMode="auto">
          <a:xfrm>
            <a:off x="2474467" y="3861049"/>
            <a:ext cx="3957955" cy="2612390"/>
          </a:xfrm>
          <a:prstGeom prst="rect">
            <a:avLst/>
          </a:prstGeom>
          <a:noFill/>
          <a:ln>
            <a:noFill/>
          </a:ln>
          <a:extLst>
            <a:ext uri="{53640926-AAD7-44D8-BBD7-CCE9431645EC}">
              <a14:shadowObscured xmlns:a14="http://schemas.microsoft.com/office/drawing/2010/main"/>
            </a:ext>
          </a:extLst>
        </p:spPr>
      </p:pic>
      <p:pic>
        <p:nvPicPr>
          <p:cNvPr id="82" name="Audio 81">
            <a:hlinkClick r:id="" action="ppaction://media"/>
            <a:extLst>
              <a:ext uri="{FF2B5EF4-FFF2-40B4-BE49-F238E27FC236}">
                <a16:creationId xmlns:a16="http://schemas.microsoft.com/office/drawing/2014/main" id="{7AA6A614-1BD5-EC1E-D4A1-ECE0E4F0C612}"/>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531643728"/>
      </p:ext>
    </p:extLst>
  </p:cSld>
  <p:clrMapOvr>
    <a:masterClrMapping/>
  </p:clrMapOvr>
  <mc:AlternateContent xmlns:mc="http://schemas.openxmlformats.org/markup-compatibility/2006" xmlns:p14="http://schemas.microsoft.com/office/powerpoint/2010/main">
    <mc:Choice Requires="p14">
      <p:transition spd="slow" p14:dur="2000" advTm="69523"/>
    </mc:Choice>
    <mc:Fallback xmlns="">
      <p:transition spd="slow" advTm="69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2"/>
                </p:tgtEl>
              </p:cMediaNode>
            </p:audio>
          </p:childTnLst>
        </p:cTn>
      </p:par>
    </p:tnLst>
    <p:bldLst>
      <p:bldP spid="7"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onfident Emoji Free">
            <a:extLst>
              <a:ext uri="{FF2B5EF4-FFF2-40B4-BE49-F238E27FC236}">
                <a16:creationId xmlns:a16="http://schemas.microsoft.com/office/drawing/2014/main" id="{976554BC-FEC6-FE2E-1133-A1F8A68960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3663" y="4875590"/>
            <a:ext cx="1690337" cy="11268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B7C710-E141-1599-6926-BC600A8EFE59}"/>
              </a:ext>
            </a:extLst>
          </p:cNvPr>
          <p:cNvSpPr>
            <a:spLocks noGrp="1"/>
          </p:cNvSpPr>
          <p:nvPr>
            <p:ph type="title"/>
          </p:nvPr>
        </p:nvSpPr>
        <p:spPr>
          <a:xfrm>
            <a:off x="346725" y="342084"/>
            <a:ext cx="6813278" cy="1079558"/>
          </a:xfrm>
        </p:spPr>
        <p:txBody>
          <a:bodyPr>
            <a:normAutofit fontScale="90000"/>
          </a:bodyPr>
          <a:lstStyle/>
          <a:p>
            <a:r>
              <a:rPr lang="en-GB" dirty="0">
                <a:solidFill>
                  <a:srgbClr val="8DC63F"/>
                </a:solidFill>
              </a:rPr>
              <a:t>Positive Affirmations</a:t>
            </a:r>
            <a:br>
              <a:rPr lang="en-GB" dirty="0"/>
            </a:br>
            <a:endParaRPr lang="en-GB" dirty="0"/>
          </a:p>
        </p:txBody>
      </p:sp>
      <p:sp>
        <p:nvSpPr>
          <p:cNvPr id="4" name="Heart 3">
            <a:extLst>
              <a:ext uri="{FF2B5EF4-FFF2-40B4-BE49-F238E27FC236}">
                <a16:creationId xmlns:a16="http://schemas.microsoft.com/office/drawing/2014/main" id="{184636F4-4C5A-C798-18D2-43624E692D47}"/>
              </a:ext>
            </a:extLst>
          </p:cNvPr>
          <p:cNvSpPr/>
          <p:nvPr/>
        </p:nvSpPr>
        <p:spPr>
          <a:xfrm>
            <a:off x="351010" y="1393449"/>
            <a:ext cx="3672408" cy="3384376"/>
          </a:xfrm>
          <a:prstGeom prst="hear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0" dirty="0">
                <a:solidFill>
                  <a:schemeClr val="accent2">
                    <a:lumMod val="75000"/>
                  </a:schemeClr>
                </a:solidFill>
                <a:effectLst/>
                <a:latin typeface="-apple-system"/>
              </a:rPr>
              <a:t>Affirmations are a powerful and effective way to literally change the way your brain thinks about exams</a:t>
            </a:r>
            <a:r>
              <a:rPr lang="en-GB" b="0" i="0" dirty="0">
                <a:solidFill>
                  <a:schemeClr val="accent2">
                    <a:lumMod val="75000"/>
                  </a:schemeClr>
                </a:solidFill>
                <a:effectLst/>
                <a:latin typeface="-apple-system"/>
              </a:rPr>
              <a:t>.</a:t>
            </a:r>
            <a:endParaRPr lang="en-GB" dirty="0">
              <a:solidFill>
                <a:schemeClr val="accent2">
                  <a:lumMod val="75000"/>
                </a:schemeClr>
              </a:solidFill>
            </a:endParaRPr>
          </a:p>
        </p:txBody>
      </p:sp>
      <p:sp>
        <p:nvSpPr>
          <p:cNvPr id="5" name="Thought Bubble: Cloud 4">
            <a:extLst>
              <a:ext uri="{FF2B5EF4-FFF2-40B4-BE49-F238E27FC236}">
                <a16:creationId xmlns:a16="http://schemas.microsoft.com/office/drawing/2014/main" id="{E8C86F24-A1E2-483C-E214-4F2D07BBADAE}"/>
              </a:ext>
            </a:extLst>
          </p:cNvPr>
          <p:cNvSpPr/>
          <p:nvPr/>
        </p:nvSpPr>
        <p:spPr>
          <a:xfrm>
            <a:off x="4860032" y="4808657"/>
            <a:ext cx="2630114" cy="1548751"/>
          </a:xfrm>
          <a:prstGeom prst="cloudCallout">
            <a:avLst>
              <a:gd name="adj1" fmla="val 40649"/>
              <a:gd name="adj2" fmla="val 66192"/>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b="0" i="0" dirty="0">
                <a:solidFill>
                  <a:schemeClr val="accent5"/>
                </a:solidFill>
                <a:effectLst/>
                <a:latin typeface="-apple-system"/>
              </a:rPr>
              <a:t>I am prepared and will try my bes</a:t>
            </a:r>
            <a:r>
              <a:rPr lang="en-GB" dirty="0">
                <a:solidFill>
                  <a:schemeClr val="accent5"/>
                </a:solidFill>
                <a:latin typeface="-apple-system"/>
              </a:rPr>
              <a:t>t.</a:t>
            </a:r>
            <a:endParaRPr lang="en-GB" b="0" i="0" dirty="0">
              <a:solidFill>
                <a:schemeClr val="accent5"/>
              </a:solidFill>
              <a:effectLst/>
              <a:latin typeface="-apple-system"/>
            </a:endParaRPr>
          </a:p>
        </p:txBody>
      </p:sp>
      <p:sp>
        <p:nvSpPr>
          <p:cNvPr id="6" name="Speech Bubble: Oval 5">
            <a:extLst>
              <a:ext uri="{FF2B5EF4-FFF2-40B4-BE49-F238E27FC236}">
                <a16:creationId xmlns:a16="http://schemas.microsoft.com/office/drawing/2014/main" id="{4F8787AB-ED6D-1564-9806-67F788CFAD9D}"/>
              </a:ext>
            </a:extLst>
          </p:cNvPr>
          <p:cNvSpPr/>
          <p:nvPr/>
        </p:nvSpPr>
        <p:spPr>
          <a:xfrm>
            <a:off x="6891696" y="2810146"/>
            <a:ext cx="1978398" cy="1944216"/>
          </a:xfrm>
          <a:prstGeom prst="wedgeEllipseCallout">
            <a:avLst>
              <a:gd name="adj1" fmla="val 266"/>
              <a:gd name="adj2" fmla="val 63408"/>
            </a:avLst>
          </a:prstGeom>
          <a:solidFill>
            <a:schemeClr val="bg1"/>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b="0" i="0" dirty="0">
                <a:solidFill>
                  <a:schemeClr val="bg1">
                    <a:lumMod val="50000"/>
                  </a:schemeClr>
                </a:solidFill>
                <a:effectLst/>
                <a:latin typeface="-apple-system"/>
              </a:rPr>
              <a:t>I believe in me, I can do this.</a:t>
            </a:r>
          </a:p>
        </p:txBody>
      </p:sp>
      <p:sp>
        <p:nvSpPr>
          <p:cNvPr id="7" name="Speech Bubble: Rectangle with Corners Rounded 6">
            <a:extLst>
              <a:ext uri="{FF2B5EF4-FFF2-40B4-BE49-F238E27FC236}">
                <a16:creationId xmlns:a16="http://schemas.microsoft.com/office/drawing/2014/main" id="{2C902B2A-A9F0-5D18-33BD-38F88998651E}"/>
              </a:ext>
            </a:extLst>
          </p:cNvPr>
          <p:cNvSpPr/>
          <p:nvPr/>
        </p:nvSpPr>
        <p:spPr>
          <a:xfrm>
            <a:off x="4465810" y="2996952"/>
            <a:ext cx="1906390" cy="1548752"/>
          </a:xfrm>
          <a:prstGeom prst="wedgeRoundRectCallout">
            <a:avLst>
              <a:gd name="adj1" fmla="val -40518"/>
              <a:gd name="adj2" fmla="val 67092"/>
              <a:gd name="adj3" fmla="val 16667"/>
            </a:avLst>
          </a:prstGeom>
          <a:solidFill>
            <a:schemeClr val="bg1"/>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i="0" dirty="0">
                <a:solidFill>
                  <a:schemeClr val="accent2">
                    <a:lumMod val="75000"/>
                  </a:schemeClr>
                </a:solidFill>
                <a:effectLst/>
                <a:latin typeface="-apple-system"/>
              </a:rPr>
              <a:t>I studied hard and will remember all the information I need.</a:t>
            </a:r>
          </a:p>
        </p:txBody>
      </p:sp>
      <p:sp>
        <p:nvSpPr>
          <p:cNvPr id="10" name="Thought Bubble: Cloud 9">
            <a:extLst>
              <a:ext uri="{FF2B5EF4-FFF2-40B4-BE49-F238E27FC236}">
                <a16:creationId xmlns:a16="http://schemas.microsoft.com/office/drawing/2014/main" id="{324F1509-CAFD-0EF0-E90C-AB766ED15221}"/>
              </a:ext>
            </a:extLst>
          </p:cNvPr>
          <p:cNvSpPr/>
          <p:nvPr/>
        </p:nvSpPr>
        <p:spPr>
          <a:xfrm>
            <a:off x="6891696" y="786786"/>
            <a:ext cx="2084588" cy="1512167"/>
          </a:xfrm>
          <a:prstGeom prst="cloudCallout">
            <a:avLst>
              <a:gd name="adj1" fmla="val -26232"/>
              <a:gd name="adj2" fmla="val 59709"/>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b="0" i="0" dirty="0">
                <a:solidFill>
                  <a:schemeClr val="accent2">
                    <a:lumMod val="75000"/>
                  </a:schemeClr>
                </a:solidFill>
                <a:effectLst/>
                <a:latin typeface="-apple-system"/>
              </a:rPr>
              <a:t>I will pass this exam.</a:t>
            </a:r>
          </a:p>
        </p:txBody>
      </p:sp>
      <p:sp>
        <p:nvSpPr>
          <p:cNvPr id="12" name="Speech Bubble: Oval 11">
            <a:extLst>
              <a:ext uri="{FF2B5EF4-FFF2-40B4-BE49-F238E27FC236}">
                <a16:creationId xmlns:a16="http://schemas.microsoft.com/office/drawing/2014/main" id="{8471E20D-C3E6-47FC-62DD-81385FCFEC6B}"/>
              </a:ext>
            </a:extLst>
          </p:cNvPr>
          <p:cNvSpPr/>
          <p:nvPr/>
        </p:nvSpPr>
        <p:spPr>
          <a:xfrm>
            <a:off x="4572000" y="1012470"/>
            <a:ext cx="2084588" cy="1786750"/>
          </a:xfrm>
          <a:prstGeom prst="wedgeEllipseCallout">
            <a:avLst>
              <a:gd name="adj1" fmla="val -63475"/>
              <a:gd name="adj2" fmla="val 53281"/>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b="0" i="0" dirty="0">
                <a:solidFill>
                  <a:srgbClr val="3A3A3A"/>
                </a:solidFill>
                <a:effectLst/>
                <a:latin typeface="-apple-system"/>
              </a:rPr>
              <a:t>I will control my breathing and stay calm.</a:t>
            </a:r>
          </a:p>
        </p:txBody>
      </p:sp>
      <p:sp>
        <p:nvSpPr>
          <p:cNvPr id="13" name="Speech Bubble: Rectangle with Corners Rounded 12">
            <a:extLst>
              <a:ext uri="{FF2B5EF4-FFF2-40B4-BE49-F238E27FC236}">
                <a16:creationId xmlns:a16="http://schemas.microsoft.com/office/drawing/2014/main" id="{A2BC5F24-79A8-29EC-296D-4543049C7ABF}"/>
              </a:ext>
            </a:extLst>
          </p:cNvPr>
          <p:cNvSpPr/>
          <p:nvPr/>
        </p:nvSpPr>
        <p:spPr>
          <a:xfrm>
            <a:off x="2843809" y="4788343"/>
            <a:ext cx="1728191" cy="1214138"/>
          </a:xfrm>
          <a:prstGeom prst="wedgeRoundRectCallout">
            <a:avLst>
              <a:gd name="adj1" fmla="val -26037"/>
              <a:gd name="adj2" fmla="val 66763"/>
              <a:gd name="adj3" fmla="val 16667"/>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r>
              <a:rPr lang="en-GB" b="0" i="0" dirty="0">
                <a:solidFill>
                  <a:srgbClr val="3A3A3A"/>
                </a:solidFill>
                <a:effectLst/>
                <a:latin typeface="-apple-system"/>
              </a:rPr>
              <a:t>Take the exams one at time. </a:t>
            </a:r>
          </a:p>
        </p:txBody>
      </p:sp>
      <p:sp>
        <p:nvSpPr>
          <p:cNvPr id="14" name="Thought Bubble: Cloud 13">
            <a:extLst>
              <a:ext uri="{FF2B5EF4-FFF2-40B4-BE49-F238E27FC236}">
                <a16:creationId xmlns:a16="http://schemas.microsoft.com/office/drawing/2014/main" id="{405A88AD-11A4-3758-269B-565EE22CF9BA}"/>
              </a:ext>
            </a:extLst>
          </p:cNvPr>
          <p:cNvSpPr/>
          <p:nvPr/>
        </p:nvSpPr>
        <p:spPr>
          <a:xfrm>
            <a:off x="177736" y="4880668"/>
            <a:ext cx="2468960" cy="1649397"/>
          </a:xfrm>
          <a:prstGeom prst="cloudCallout">
            <a:avLst>
              <a:gd name="adj1" fmla="val -29098"/>
              <a:gd name="adj2" fmla="val -70286"/>
            </a:avLst>
          </a:prstGeom>
          <a:solidFill>
            <a:schemeClr val="bg1"/>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b="0" i="0" dirty="0">
                <a:solidFill>
                  <a:srgbClr val="3A3A3A"/>
                </a:solidFill>
                <a:effectLst/>
                <a:latin typeface="-apple-system"/>
              </a:rPr>
              <a:t>Ignore everyone else, this is only four weeks of your life</a:t>
            </a:r>
            <a:r>
              <a:rPr lang="en-GB" dirty="0">
                <a:solidFill>
                  <a:srgbClr val="3A3A3A"/>
                </a:solidFill>
                <a:latin typeface="-apple-system"/>
              </a:rPr>
              <a:t>.</a:t>
            </a:r>
            <a:endParaRPr lang="en-GB" b="0" i="0" dirty="0">
              <a:solidFill>
                <a:srgbClr val="3A3A3A"/>
              </a:solidFill>
              <a:effectLst/>
              <a:latin typeface="-apple-system"/>
            </a:endParaRPr>
          </a:p>
        </p:txBody>
      </p:sp>
      <p:pic>
        <p:nvPicPr>
          <p:cNvPr id="52" name="Audio 51">
            <a:hlinkClick r:id="" action="ppaction://media"/>
            <a:extLst>
              <a:ext uri="{FF2B5EF4-FFF2-40B4-BE49-F238E27FC236}">
                <a16:creationId xmlns:a16="http://schemas.microsoft.com/office/drawing/2014/main" id="{B1044A03-BCA5-5575-3A3F-A7DEA2889C82}"/>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932493196"/>
      </p:ext>
    </p:extLst>
  </p:cSld>
  <p:clrMapOvr>
    <a:masterClrMapping/>
  </p:clrMapOvr>
  <mc:AlternateContent xmlns:mc="http://schemas.openxmlformats.org/markup-compatibility/2006" xmlns:p14="http://schemas.microsoft.com/office/powerpoint/2010/main">
    <mc:Choice Requires="p14">
      <p:transition spd="slow" p14:dur="2000" advTm="80485"/>
    </mc:Choice>
    <mc:Fallback xmlns="">
      <p:transition spd="slow" advTm="80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52"/>
                </p:tgtEl>
              </p:cMediaNode>
            </p:audio>
          </p:childTnLst>
        </p:cTn>
      </p:par>
    </p:tnLst>
    <p:bldLst>
      <p:bldP spid="2" grpId="0"/>
      <p:bldP spid="4" grpId="0" animBg="1"/>
      <p:bldP spid="5" grpId="0" animBg="1"/>
      <p:bldP spid="6" grpId="0" animBg="1"/>
      <p:bldP spid="7" grpId="0" animBg="1"/>
      <p:bldP spid="10"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48D23-9109-A2CD-62AE-20C2E8FEA769}"/>
              </a:ext>
            </a:extLst>
          </p:cNvPr>
          <p:cNvSpPr>
            <a:spLocks noGrp="1"/>
          </p:cNvSpPr>
          <p:nvPr>
            <p:ph type="title"/>
          </p:nvPr>
        </p:nvSpPr>
        <p:spPr>
          <a:xfrm>
            <a:off x="948502" y="476672"/>
            <a:ext cx="8229600" cy="1143000"/>
          </a:xfrm>
        </p:spPr>
        <p:txBody>
          <a:bodyPr>
            <a:normAutofit fontScale="90000"/>
          </a:bodyPr>
          <a:lstStyle/>
          <a:p>
            <a:r>
              <a:rPr lang="en-GB" dirty="0">
                <a:solidFill>
                  <a:srgbClr val="8DC63F"/>
                </a:solidFill>
              </a:rPr>
              <a:t>What do you need?</a:t>
            </a:r>
            <a:br>
              <a:rPr lang="en-GB" dirty="0"/>
            </a:br>
            <a:br>
              <a:rPr lang="en-GB" dirty="0"/>
            </a:br>
            <a:endParaRPr lang="en-GB" dirty="0"/>
          </a:p>
        </p:txBody>
      </p:sp>
      <p:pic>
        <p:nvPicPr>
          <p:cNvPr id="4" name="Picture 3">
            <a:extLst>
              <a:ext uri="{FF2B5EF4-FFF2-40B4-BE49-F238E27FC236}">
                <a16:creationId xmlns:a16="http://schemas.microsoft.com/office/drawing/2014/main" id="{7046E549-07A2-3CAE-D7DE-456FA2A20633}"/>
              </a:ext>
            </a:extLst>
          </p:cNvPr>
          <p:cNvPicPr>
            <a:picLocks noChangeAspect="1"/>
          </p:cNvPicPr>
          <p:nvPr/>
        </p:nvPicPr>
        <p:blipFill rotWithShape="1">
          <a:blip r:embed="rId6"/>
          <a:srcRect l="18500" t="20320" r="18500" b="18107"/>
          <a:stretch/>
        </p:blipFill>
        <p:spPr>
          <a:xfrm>
            <a:off x="251520" y="706869"/>
            <a:ext cx="8355418" cy="5444261"/>
          </a:xfrm>
          <a:prstGeom prst="rect">
            <a:avLst/>
          </a:prstGeom>
        </p:spPr>
      </p:pic>
      <p:pic>
        <p:nvPicPr>
          <p:cNvPr id="26" name="Audio 25">
            <a:hlinkClick r:id="" action="ppaction://media"/>
            <a:extLst>
              <a:ext uri="{FF2B5EF4-FFF2-40B4-BE49-F238E27FC236}">
                <a16:creationId xmlns:a16="http://schemas.microsoft.com/office/drawing/2014/main" id="{D1051BD7-AF74-283B-AB53-11F31D17A299}"/>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812149523"/>
      </p:ext>
    </p:extLst>
  </p:cSld>
  <p:clrMapOvr>
    <a:masterClrMapping/>
  </p:clrMapOvr>
  <mc:AlternateContent xmlns:mc="http://schemas.openxmlformats.org/markup-compatibility/2006" xmlns:p14="http://schemas.microsoft.com/office/powerpoint/2010/main">
    <mc:Choice Requires="p14">
      <p:transition spd="slow" p14:dur="2000" advTm="21105"/>
    </mc:Choice>
    <mc:Fallback xmlns="">
      <p:transition spd="slow" advTm="21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6"/>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8204"/>
            <a:ext cx="8229600" cy="1143000"/>
          </a:xfrm>
        </p:spPr>
        <p:txBody>
          <a:bodyPr>
            <a:normAutofit fontScale="90000"/>
          </a:bodyPr>
          <a:lstStyle/>
          <a:p>
            <a:r>
              <a:rPr lang="en-GB" dirty="0"/>
              <a:t>Accessible resources/apps</a:t>
            </a:r>
            <a:br>
              <a:rPr lang="en-GB" dirty="0"/>
            </a:br>
            <a:br>
              <a:rPr lang="en-GB" dirty="0"/>
            </a:br>
            <a:endParaRPr lang="en-GB" dirty="0"/>
          </a:p>
        </p:txBody>
      </p:sp>
      <p:pic>
        <p:nvPicPr>
          <p:cNvPr id="2050" name="Picture 2" descr="Student Minds">
            <a:hlinkClick r:id="rId5"/>
            <a:extLst>
              <a:ext uri="{FF2B5EF4-FFF2-40B4-BE49-F238E27FC236}">
                <a16:creationId xmlns:a16="http://schemas.microsoft.com/office/drawing/2014/main" id="{CD5417BA-BEC8-B259-FD4A-5AA7B896BA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3836" y="2305011"/>
            <a:ext cx="1907933" cy="982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A7DA0B6-3D36-8EEE-8CBB-04DF791E91A6}"/>
              </a:ext>
            </a:extLst>
          </p:cNvPr>
          <p:cNvPicPr>
            <a:picLocks noChangeAspect="1"/>
          </p:cNvPicPr>
          <p:nvPr/>
        </p:nvPicPr>
        <p:blipFill rotWithShape="1">
          <a:blip r:embed="rId7"/>
          <a:srcRect t="7812" r="83854" b="81250"/>
          <a:stretch/>
        </p:blipFill>
        <p:spPr>
          <a:xfrm>
            <a:off x="427040" y="957397"/>
            <a:ext cx="2984053" cy="1347614"/>
          </a:xfrm>
          <a:prstGeom prst="rect">
            <a:avLst/>
          </a:prstGeom>
        </p:spPr>
      </p:pic>
      <p:pic>
        <p:nvPicPr>
          <p:cNvPr id="10" name="Picture 9">
            <a:extLst>
              <a:ext uri="{FF2B5EF4-FFF2-40B4-BE49-F238E27FC236}">
                <a16:creationId xmlns:a16="http://schemas.microsoft.com/office/drawing/2014/main" id="{80FBA204-5885-7F9B-6487-7AF748587CF1}"/>
              </a:ext>
            </a:extLst>
          </p:cNvPr>
          <p:cNvPicPr>
            <a:picLocks noChangeAspect="1"/>
          </p:cNvPicPr>
          <p:nvPr/>
        </p:nvPicPr>
        <p:blipFill rotWithShape="1">
          <a:blip r:embed="rId8"/>
          <a:srcRect l="10626" t="8657" r="65750" b="82649"/>
          <a:stretch/>
        </p:blipFill>
        <p:spPr>
          <a:xfrm>
            <a:off x="4923405" y="992496"/>
            <a:ext cx="3763395" cy="923330"/>
          </a:xfrm>
          <a:prstGeom prst="rect">
            <a:avLst/>
          </a:prstGeom>
        </p:spPr>
      </p:pic>
      <p:pic>
        <p:nvPicPr>
          <p:cNvPr id="12" name="Picture 11">
            <a:extLst>
              <a:ext uri="{FF2B5EF4-FFF2-40B4-BE49-F238E27FC236}">
                <a16:creationId xmlns:a16="http://schemas.microsoft.com/office/drawing/2014/main" id="{D7C3D7D1-94FE-8DEB-F2A2-4A5F3A60BE45}"/>
              </a:ext>
            </a:extLst>
          </p:cNvPr>
          <p:cNvPicPr>
            <a:picLocks noChangeAspect="1"/>
          </p:cNvPicPr>
          <p:nvPr/>
        </p:nvPicPr>
        <p:blipFill rotWithShape="1">
          <a:blip r:embed="rId9"/>
          <a:srcRect l="16146" t="11536" r="61812" b="73317"/>
          <a:stretch/>
        </p:blipFill>
        <p:spPr>
          <a:xfrm>
            <a:off x="1439985" y="2447823"/>
            <a:ext cx="2578576" cy="1181295"/>
          </a:xfrm>
          <a:prstGeom prst="rect">
            <a:avLst/>
          </a:prstGeom>
        </p:spPr>
      </p:pic>
      <p:pic>
        <p:nvPicPr>
          <p:cNvPr id="14" name="Picture 13">
            <a:extLst>
              <a:ext uri="{FF2B5EF4-FFF2-40B4-BE49-F238E27FC236}">
                <a16:creationId xmlns:a16="http://schemas.microsoft.com/office/drawing/2014/main" id="{5600917E-F64D-5B56-DEB3-63CB4F6E22C7}"/>
              </a:ext>
            </a:extLst>
          </p:cNvPr>
          <p:cNvPicPr>
            <a:picLocks noChangeAspect="1"/>
          </p:cNvPicPr>
          <p:nvPr/>
        </p:nvPicPr>
        <p:blipFill rotWithShape="1">
          <a:blip r:embed="rId10"/>
          <a:srcRect l="80943" t="15744" r="5901" b="75322"/>
          <a:stretch/>
        </p:blipFill>
        <p:spPr>
          <a:xfrm>
            <a:off x="4284636" y="3429000"/>
            <a:ext cx="2520466" cy="1141116"/>
          </a:xfrm>
          <a:prstGeom prst="rect">
            <a:avLst/>
          </a:prstGeom>
        </p:spPr>
      </p:pic>
      <p:pic>
        <p:nvPicPr>
          <p:cNvPr id="18" name="Picture 17">
            <a:extLst>
              <a:ext uri="{FF2B5EF4-FFF2-40B4-BE49-F238E27FC236}">
                <a16:creationId xmlns:a16="http://schemas.microsoft.com/office/drawing/2014/main" id="{C8887C7D-B27E-FB94-F969-5F851515D186}"/>
              </a:ext>
            </a:extLst>
          </p:cNvPr>
          <p:cNvPicPr>
            <a:picLocks noChangeAspect="1"/>
          </p:cNvPicPr>
          <p:nvPr/>
        </p:nvPicPr>
        <p:blipFill rotWithShape="1">
          <a:blip r:embed="rId11"/>
          <a:srcRect l="6688" t="7135" r="83854" b="84256"/>
          <a:stretch/>
        </p:blipFill>
        <p:spPr>
          <a:xfrm>
            <a:off x="427040" y="4122186"/>
            <a:ext cx="2015480" cy="1223087"/>
          </a:xfrm>
          <a:prstGeom prst="rect">
            <a:avLst/>
          </a:prstGeom>
        </p:spPr>
      </p:pic>
      <p:pic>
        <p:nvPicPr>
          <p:cNvPr id="20" name="Picture 19">
            <a:extLst>
              <a:ext uri="{FF2B5EF4-FFF2-40B4-BE49-F238E27FC236}">
                <a16:creationId xmlns:a16="http://schemas.microsoft.com/office/drawing/2014/main" id="{2D963B9A-B043-D962-6795-91E0C61A0AB3}"/>
              </a:ext>
            </a:extLst>
          </p:cNvPr>
          <p:cNvPicPr>
            <a:picLocks noChangeAspect="1"/>
          </p:cNvPicPr>
          <p:nvPr/>
        </p:nvPicPr>
        <p:blipFill rotWithShape="1">
          <a:blip r:embed="rId12"/>
          <a:srcRect l="9838" t="6414" r="74412" b="82649"/>
          <a:stretch/>
        </p:blipFill>
        <p:spPr>
          <a:xfrm>
            <a:off x="3001225" y="5115184"/>
            <a:ext cx="2641831" cy="1223087"/>
          </a:xfrm>
          <a:prstGeom prst="rect">
            <a:avLst/>
          </a:prstGeom>
        </p:spPr>
      </p:pic>
      <p:pic>
        <p:nvPicPr>
          <p:cNvPr id="22" name="Picture 21">
            <a:extLst>
              <a:ext uri="{FF2B5EF4-FFF2-40B4-BE49-F238E27FC236}">
                <a16:creationId xmlns:a16="http://schemas.microsoft.com/office/drawing/2014/main" id="{9113C870-D282-5C63-8711-4A397EDC18E4}"/>
              </a:ext>
            </a:extLst>
          </p:cNvPr>
          <p:cNvPicPr>
            <a:picLocks noChangeAspect="1"/>
          </p:cNvPicPr>
          <p:nvPr/>
        </p:nvPicPr>
        <p:blipFill rotWithShape="1">
          <a:blip r:embed="rId13"/>
          <a:srcRect l="16805" t="12200" r="71297" b="80424"/>
          <a:stretch/>
        </p:blipFill>
        <p:spPr>
          <a:xfrm>
            <a:off x="6340696" y="4593819"/>
            <a:ext cx="2376264" cy="982024"/>
          </a:xfrm>
          <a:prstGeom prst="rect">
            <a:avLst/>
          </a:prstGeom>
        </p:spPr>
      </p:pic>
      <p:pic>
        <p:nvPicPr>
          <p:cNvPr id="19" name="Audio 18">
            <a:hlinkClick r:id="" action="ppaction://media"/>
            <a:extLst>
              <a:ext uri="{FF2B5EF4-FFF2-40B4-BE49-F238E27FC236}">
                <a16:creationId xmlns:a16="http://schemas.microsoft.com/office/drawing/2014/main" id="{5BF76DDB-0042-7F02-3C80-C233795CC6AF}"/>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17448524"/>
      </p:ext>
    </p:extLst>
  </p:cSld>
  <p:clrMapOvr>
    <a:masterClrMapping/>
  </p:clrMapOvr>
  <mc:AlternateContent xmlns:mc="http://schemas.openxmlformats.org/markup-compatibility/2006" xmlns:p14="http://schemas.microsoft.com/office/powerpoint/2010/main">
    <mc:Choice Requires="p14">
      <p:transition spd="slow" p14:dur="2000" advTm="8662"/>
    </mc:Choice>
    <mc:Fallback xmlns="">
      <p:transition spd="slow" advTm="8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rgbClr val="92D050"/>
                </a:solidFill>
              </a:rPr>
              <a:t>Who can I talk to for support?</a:t>
            </a:r>
          </a:p>
        </p:txBody>
      </p:sp>
      <p:sp>
        <p:nvSpPr>
          <p:cNvPr id="3" name="TextBox 2">
            <a:extLst>
              <a:ext uri="{FF2B5EF4-FFF2-40B4-BE49-F238E27FC236}">
                <a16:creationId xmlns:a16="http://schemas.microsoft.com/office/drawing/2014/main" id="{0D03C30E-C191-1BA2-74B9-ACC60F628869}"/>
              </a:ext>
            </a:extLst>
          </p:cNvPr>
          <p:cNvSpPr txBox="1"/>
          <p:nvPr/>
        </p:nvSpPr>
        <p:spPr>
          <a:xfrm>
            <a:off x="755576" y="1628800"/>
            <a:ext cx="7344816" cy="3416320"/>
          </a:xfrm>
          <a:prstGeom prst="rect">
            <a:avLst/>
          </a:prstGeom>
          <a:noFill/>
        </p:spPr>
        <p:txBody>
          <a:bodyPr wrap="square" rtlCol="0">
            <a:spAutoFit/>
          </a:bodyPr>
          <a:lstStyle/>
          <a:p>
            <a:pPr marL="285750" indent="-285750">
              <a:buFontTx/>
              <a:buChar char="-"/>
            </a:pPr>
            <a:r>
              <a:rPr lang="en-GB" sz="2400" dirty="0">
                <a:solidFill>
                  <a:srgbClr val="92D050"/>
                </a:solidFill>
                <a:latin typeface="Verdana" panose="020B0604030504040204" pitchFamily="34" charset="0"/>
                <a:ea typeface="Verdana" panose="020B0604030504040204" pitchFamily="34" charset="0"/>
              </a:rPr>
              <a:t>Form Tutor</a:t>
            </a:r>
          </a:p>
          <a:p>
            <a:pPr marL="285750" indent="-285750">
              <a:buFontTx/>
              <a:buChar char="-"/>
            </a:pPr>
            <a:endParaRPr lang="en-GB" sz="2400" dirty="0">
              <a:solidFill>
                <a:srgbClr val="92D050"/>
              </a:solidFill>
              <a:latin typeface="Verdana" panose="020B0604030504040204" pitchFamily="34" charset="0"/>
              <a:ea typeface="Verdana" panose="020B0604030504040204" pitchFamily="34" charset="0"/>
            </a:endParaRPr>
          </a:p>
          <a:p>
            <a:pPr marL="285750" indent="-285750">
              <a:buFontTx/>
              <a:buChar char="-"/>
            </a:pPr>
            <a:r>
              <a:rPr lang="en-GB" sz="2400" dirty="0">
                <a:solidFill>
                  <a:srgbClr val="92D050"/>
                </a:solidFill>
                <a:latin typeface="Verdana" panose="020B0604030504040204" pitchFamily="34" charset="0"/>
                <a:ea typeface="Verdana" panose="020B0604030504040204" pitchFamily="34" charset="0"/>
              </a:rPr>
              <a:t>Subject Teacher </a:t>
            </a:r>
            <a:r>
              <a:rPr lang="en-GB" sz="2400" dirty="0" err="1">
                <a:solidFill>
                  <a:srgbClr val="92D050"/>
                </a:solidFill>
                <a:latin typeface="Verdana" panose="020B0604030504040204" pitchFamily="34" charset="0"/>
                <a:ea typeface="Verdana" panose="020B0604030504040204" pitchFamily="34" charset="0"/>
              </a:rPr>
              <a:t>i.e</a:t>
            </a:r>
            <a:r>
              <a:rPr lang="en-GB" sz="2400" dirty="0">
                <a:solidFill>
                  <a:srgbClr val="92D050"/>
                </a:solidFill>
                <a:latin typeface="Verdana" panose="020B0604030504040204" pitchFamily="34" charset="0"/>
                <a:ea typeface="Verdana" panose="020B0604030504040204" pitchFamily="34" charset="0"/>
              </a:rPr>
              <a:t>- Geography Teacher</a:t>
            </a:r>
          </a:p>
          <a:p>
            <a:pPr marL="285750" indent="-285750">
              <a:buFontTx/>
              <a:buChar char="-"/>
            </a:pPr>
            <a:endParaRPr lang="en-GB" sz="2400" dirty="0">
              <a:solidFill>
                <a:srgbClr val="92D050"/>
              </a:solidFill>
              <a:latin typeface="Verdana" panose="020B0604030504040204" pitchFamily="34" charset="0"/>
              <a:ea typeface="Verdana" panose="020B0604030504040204" pitchFamily="34" charset="0"/>
            </a:endParaRPr>
          </a:p>
          <a:p>
            <a:pPr marL="285750" indent="-285750">
              <a:buFontTx/>
              <a:buChar char="-"/>
            </a:pPr>
            <a:r>
              <a:rPr lang="en-GB" sz="2400" dirty="0">
                <a:solidFill>
                  <a:srgbClr val="92D050"/>
                </a:solidFill>
                <a:latin typeface="Verdana" panose="020B0604030504040204" pitchFamily="34" charset="0"/>
                <a:ea typeface="Verdana" panose="020B0604030504040204" pitchFamily="34" charset="0"/>
              </a:rPr>
              <a:t>Pastoral care/Heads of year</a:t>
            </a:r>
          </a:p>
          <a:p>
            <a:pPr marL="285750" indent="-285750">
              <a:buFontTx/>
              <a:buChar char="-"/>
            </a:pPr>
            <a:endParaRPr lang="en-GB" sz="2400" dirty="0">
              <a:solidFill>
                <a:srgbClr val="92D050"/>
              </a:solidFill>
              <a:latin typeface="Verdana" panose="020B0604030504040204" pitchFamily="34" charset="0"/>
              <a:ea typeface="Verdana" panose="020B0604030504040204" pitchFamily="34" charset="0"/>
            </a:endParaRPr>
          </a:p>
          <a:p>
            <a:pPr marL="285750" indent="-285750">
              <a:buFontTx/>
              <a:buChar char="-"/>
            </a:pPr>
            <a:r>
              <a:rPr lang="en-GB" sz="2400" dirty="0">
                <a:solidFill>
                  <a:srgbClr val="92D050"/>
                </a:solidFill>
                <a:latin typeface="Verdana" panose="020B0604030504040204" pitchFamily="34" charset="0"/>
                <a:ea typeface="Verdana" panose="020B0604030504040204" pitchFamily="34" charset="0"/>
              </a:rPr>
              <a:t>Barnardo’s</a:t>
            </a:r>
          </a:p>
          <a:p>
            <a:pPr marL="285750" indent="-285750">
              <a:buFontTx/>
              <a:buChar char="-"/>
            </a:pPr>
            <a:endParaRPr lang="en-GB" sz="2400" dirty="0">
              <a:solidFill>
                <a:srgbClr val="92D050"/>
              </a:solidFill>
              <a:latin typeface="Verdana" panose="020B0604030504040204" pitchFamily="34" charset="0"/>
              <a:ea typeface="Verdana" panose="020B0604030504040204" pitchFamily="34" charset="0"/>
            </a:endParaRPr>
          </a:p>
          <a:p>
            <a:pPr marL="285750" indent="-285750">
              <a:buFontTx/>
              <a:buChar char="-"/>
            </a:pPr>
            <a:r>
              <a:rPr lang="en-GB" sz="2400" dirty="0">
                <a:solidFill>
                  <a:srgbClr val="92D050"/>
                </a:solidFill>
                <a:latin typeface="Verdana" panose="020B0604030504040204" pitchFamily="34" charset="0"/>
                <a:ea typeface="Verdana" panose="020B0604030504040204" pitchFamily="34" charset="0"/>
              </a:rPr>
              <a:t>Family</a:t>
            </a:r>
          </a:p>
        </p:txBody>
      </p:sp>
      <p:pic>
        <p:nvPicPr>
          <p:cNvPr id="19" name="Audio 18">
            <a:hlinkClick r:id="" action="ppaction://media"/>
            <a:extLst>
              <a:ext uri="{FF2B5EF4-FFF2-40B4-BE49-F238E27FC236}">
                <a16:creationId xmlns:a16="http://schemas.microsoft.com/office/drawing/2014/main" id="{A0DC24DE-069D-8B65-FCCE-E54632F3C1B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353471687"/>
      </p:ext>
    </p:extLst>
  </p:cSld>
  <p:clrMapOvr>
    <a:masterClrMapping/>
  </p:clrMapOvr>
  <mc:AlternateContent xmlns:mc="http://schemas.openxmlformats.org/markup-compatibility/2006" xmlns:p14="http://schemas.microsoft.com/office/powerpoint/2010/main">
    <mc:Choice Requires="p14">
      <p:transition spd="slow" p14:dur="2000" advTm="18304"/>
    </mc:Choice>
    <mc:Fallback xmlns="">
      <p:transition spd="slow" advTm="18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E43BE-07E6-6132-3399-10243B841D7C}"/>
              </a:ext>
            </a:extLst>
          </p:cNvPr>
          <p:cNvSpPr>
            <a:spLocks noGrp="1"/>
          </p:cNvSpPr>
          <p:nvPr>
            <p:ph type="title"/>
          </p:nvPr>
        </p:nvSpPr>
        <p:spPr/>
        <p:txBody>
          <a:bodyPr/>
          <a:lstStyle/>
          <a:p>
            <a:pPr algn="ctr"/>
            <a:r>
              <a:rPr lang="en-GB" dirty="0"/>
              <a:t>You’ve got this </a:t>
            </a:r>
          </a:p>
        </p:txBody>
      </p:sp>
      <p:pic>
        <p:nvPicPr>
          <p:cNvPr id="1026" name="Picture 2" descr="#good Luck - Illustration , Transparent Cartoon, Free Cliparts ...">
            <a:extLst>
              <a:ext uri="{FF2B5EF4-FFF2-40B4-BE49-F238E27FC236}">
                <a16:creationId xmlns:a16="http://schemas.microsoft.com/office/drawing/2014/main" id="{596B2200-DF06-DBC9-99F1-A5263EB3A3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872" y="1700808"/>
            <a:ext cx="3960440" cy="3960440"/>
          </a:xfrm>
          <a:prstGeom prst="rect">
            <a:avLst/>
          </a:prstGeom>
          <a:noFill/>
          <a:extLst>
            <a:ext uri="{909E8E84-426E-40DD-AFC4-6F175D3DCCD1}">
              <a14:hiddenFill xmlns:a14="http://schemas.microsoft.com/office/drawing/2010/main">
                <a:solidFill>
                  <a:srgbClr val="FFFFFF"/>
                </a:solidFill>
              </a14:hiddenFill>
            </a:ext>
          </a:extLst>
        </p:spPr>
      </p:pic>
      <p:pic>
        <p:nvPicPr>
          <p:cNvPr id="18" name="Audio 17">
            <a:hlinkClick r:id="" action="ppaction://media"/>
            <a:extLst>
              <a:ext uri="{FF2B5EF4-FFF2-40B4-BE49-F238E27FC236}">
                <a16:creationId xmlns:a16="http://schemas.microsoft.com/office/drawing/2014/main" id="{F591413F-0112-8F75-83CE-8740AEC96EC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45599433"/>
      </p:ext>
    </p:extLst>
  </p:cSld>
  <p:clrMapOvr>
    <a:masterClrMapping/>
  </p:clrMapOvr>
  <mc:AlternateContent xmlns:mc="http://schemas.openxmlformats.org/markup-compatibility/2006" xmlns:p14="http://schemas.microsoft.com/office/powerpoint/2010/main">
    <mc:Choice Requires="p14">
      <p:transition spd="slow" p14:dur="2000" advTm="7199"/>
    </mc:Choice>
    <mc:Fallback xmlns="">
      <p:transition spd="slow" advTm="7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1"/>
            <a:ext cx="8229600" cy="936104"/>
          </a:xfrm>
        </p:spPr>
        <p:txBody>
          <a:bodyPr>
            <a:normAutofit fontScale="90000"/>
          </a:bodyPr>
          <a:lstStyle/>
          <a:p>
            <a:r>
              <a:rPr lang="en-GB" dirty="0"/>
              <a:t>What is Stress?</a:t>
            </a:r>
            <a:br>
              <a:rPr lang="en-GB" dirty="0"/>
            </a:b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Content Placeholder 2"/>
          <p:cNvSpPr>
            <a:spLocks noGrp="1"/>
          </p:cNvSpPr>
          <p:nvPr>
            <p:ph sz="half" idx="1"/>
          </p:nvPr>
        </p:nvSpPr>
        <p:spPr>
          <a:xfrm>
            <a:off x="457199" y="1356144"/>
            <a:ext cx="3682752" cy="734070"/>
          </a:xfrm>
        </p:spPr>
        <p:txBody>
          <a:bodyPr>
            <a:normAutofit/>
          </a:bodyPr>
          <a:lstStyle/>
          <a:p>
            <a:pPr marL="0" indent="0">
              <a:buNone/>
            </a:pPr>
            <a:r>
              <a:rPr lang="en-GB" sz="2000" dirty="0">
                <a:solidFill>
                  <a:srgbClr val="92D050"/>
                </a:solidFill>
              </a:rPr>
              <a:t>Some signs and symptoms that you might be stressed</a:t>
            </a:r>
          </a:p>
          <a:p>
            <a:pPr marL="0" indent="0">
              <a:buNone/>
            </a:pPr>
            <a:endParaRPr lang="en-GB" sz="2000" dirty="0"/>
          </a:p>
        </p:txBody>
      </p:sp>
      <p:pic>
        <p:nvPicPr>
          <p:cNvPr id="5" name="Picture 4" descr="Premium Vector | Sad lonely teenager boy semi flat color vector character.  sitting figure. full body person on white. teen problems isolated modern  cartoon style illustration for graphic design and animation">
            <a:extLst>
              <a:ext uri="{FF2B5EF4-FFF2-40B4-BE49-F238E27FC236}">
                <a16:creationId xmlns:a16="http://schemas.microsoft.com/office/drawing/2014/main" id="{1CD09671-3343-2251-625B-424A8470AC4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9010" y="4362979"/>
            <a:ext cx="1494790" cy="1661160"/>
          </a:xfrm>
          <a:prstGeom prst="rect">
            <a:avLst/>
          </a:prstGeom>
          <a:noFill/>
          <a:ln>
            <a:noFill/>
          </a:ln>
        </p:spPr>
      </p:pic>
      <p:pic>
        <p:nvPicPr>
          <p:cNvPr id="6" name="Picture 5">
            <a:extLst>
              <a:ext uri="{FF2B5EF4-FFF2-40B4-BE49-F238E27FC236}">
                <a16:creationId xmlns:a16="http://schemas.microsoft.com/office/drawing/2014/main" id="{E08B26CC-1C61-8012-F389-B23AE3EBEE8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4548" y="2292248"/>
            <a:ext cx="2229485" cy="1426845"/>
          </a:xfrm>
          <a:prstGeom prst="rect">
            <a:avLst/>
          </a:prstGeom>
          <a:noFill/>
        </p:spPr>
      </p:pic>
      <p:pic>
        <p:nvPicPr>
          <p:cNvPr id="7" name="Picture 6" descr="Missed Deadline Stock Illustrations – 125 Missed Deadline Stock  Illustrations, Vectors &amp; Clipart - Dreamstime">
            <a:extLst>
              <a:ext uri="{FF2B5EF4-FFF2-40B4-BE49-F238E27FC236}">
                <a16:creationId xmlns:a16="http://schemas.microsoft.com/office/drawing/2014/main" id="{96780413-A362-59D9-F6C5-A7F5D87ED52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98575" y="2928473"/>
            <a:ext cx="2418715" cy="2196465"/>
          </a:xfrm>
          <a:prstGeom prst="rect">
            <a:avLst/>
          </a:prstGeom>
          <a:noFill/>
          <a:ln>
            <a:noFill/>
          </a:ln>
        </p:spPr>
      </p:pic>
      <p:pic>
        <p:nvPicPr>
          <p:cNvPr id="8" name="Picture 7" descr="52,700 Muscle Cartoon Stock Photos and Images - 123RF">
            <a:extLst>
              <a:ext uri="{FF2B5EF4-FFF2-40B4-BE49-F238E27FC236}">
                <a16:creationId xmlns:a16="http://schemas.microsoft.com/office/drawing/2014/main" id="{3FD18AED-3B4D-8E7E-5AC5-04A13568E6D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14938" y="2771538"/>
            <a:ext cx="1946766" cy="1946766"/>
          </a:xfrm>
          <a:prstGeom prst="rect">
            <a:avLst/>
          </a:prstGeom>
          <a:noFill/>
          <a:ln>
            <a:noFill/>
          </a:ln>
        </p:spPr>
      </p:pic>
      <p:pic>
        <p:nvPicPr>
          <p:cNvPr id="15" name="Picture 14" descr="Graphical user interface, application, Word&#10;&#10;Description automatically generated">
            <a:extLst>
              <a:ext uri="{FF2B5EF4-FFF2-40B4-BE49-F238E27FC236}">
                <a16:creationId xmlns:a16="http://schemas.microsoft.com/office/drawing/2014/main" id="{D9AB735C-EC8C-4192-84A6-14C238165C72}"/>
              </a:ext>
            </a:extLst>
          </p:cNvPr>
          <p:cNvPicPr>
            <a:picLocks noChangeAspect="1"/>
          </p:cNvPicPr>
          <p:nvPr/>
        </p:nvPicPr>
        <p:blipFill rotWithShape="1">
          <a:blip r:embed="rId10"/>
          <a:srcRect l="33784" t="34921" r="38421" b="53610"/>
          <a:stretch/>
        </p:blipFill>
        <p:spPr bwMode="auto">
          <a:xfrm>
            <a:off x="3347864" y="5205518"/>
            <a:ext cx="4190164" cy="1152667"/>
          </a:xfrm>
          <a:prstGeom prst="rect">
            <a:avLst/>
          </a:prstGeom>
          <a:ln>
            <a:noFill/>
          </a:ln>
          <a:extLst>
            <a:ext uri="{53640926-AAD7-44D8-BBD7-CCE9431645EC}">
              <a14:shadowObscured xmlns:a14="http://schemas.microsoft.com/office/drawing/2010/main"/>
            </a:ext>
          </a:extLst>
        </p:spPr>
      </p:pic>
      <p:pic>
        <p:nvPicPr>
          <p:cNvPr id="16" name="Picture 15" descr="3,718 Tiredness Cliparts, Stock Vector and Royalty Free Tiredness  Illustrations">
            <a:extLst>
              <a:ext uri="{FF2B5EF4-FFF2-40B4-BE49-F238E27FC236}">
                <a16:creationId xmlns:a16="http://schemas.microsoft.com/office/drawing/2014/main" id="{406EDBE1-A02F-99A1-12FC-BA1DA1CB83A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75023" y="2856886"/>
            <a:ext cx="1931035" cy="2105025"/>
          </a:xfrm>
          <a:prstGeom prst="rect">
            <a:avLst/>
          </a:prstGeom>
          <a:noFill/>
          <a:ln>
            <a:noFill/>
          </a:ln>
        </p:spPr>
      </p:pic>
      <p:pic>
        <p:nvPicPr>
          <p:cNvPr id="2073" name="Audio 2072">
            <a:hlinkClick r:id="" action="ppaction://media"/>
            <a:extLst>
              <a:ext uri="{FF2B5EF4-FFF2-40B4-BE49-F238E27FC236}">
                <a16:creationId xmlns:a16="http://schemas.microsoft.com/office/drawing/2014/main" id="{03CA0E70-56D8-D3AC-21FF-8753F150F0EB}"/>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118750" t="-118750" r="-118750" b="-118750"/>
          <a:stretch>
            <a:fillRect/>
          </a:stretch>
        </p:blipFill>
        <p:spPr>
          <a:xfrm>
            <a:off x="7004304" y="4718304"/>
            <a:ext cx="2057400" cy="2057400"/>
          </a:xfrm>
          <a:prstGeom prst="ellipse">
            <a:avLst/>
          </a:prstGeom>
        </p:spPr>
      </p:pic>
      <p:pic>
        <p:nvPicPr>
          <p:cNvPr id="2050" name="Picture 2" descr="Vintage alarm clock brain stock vector. Illustration of clipart - 14768898">
            <a:extLst>
              <a:ext uri="{FF2B5EF4-FFF2-40B4-BE49-F238E27FC236}">
                <a16:creationId xmlns:a16="http://schemas.microsoft.com/office/drawing/2014/main" id="{8F6353F4-315C-A2DF-7BF7-01A8A347A4C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71344" y="121565"/>
            <a:ext cx="2426418" cy="24264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9704413"/>
      </p:ext>
    </p:extLst>
  </p:cSld>
  <p:clrMapOvr>
    <a:masterClrMapping/>
  </p:clrMapOvr>
  <mc:AlternateContent xmlns:mc="http://schemas.openxmlformats.org/markup-compatibility/2006" xmlns:p14="http://schemas.microsoft.com/office/powerpoint/2010/main">
    <mc:Choice Requires="p14">
      <p:transition spd="slow" p14:dur="2000" advTm="117656"/>
    </mc:Choice>
    <mc:Fallback xmlns="">
      <p:transition spd="slow" advTm="117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7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073"/>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What is anxiety?</a:t>
            </a:r>
          </a:p>
        </p:txBody>
      </p:sp>
      <p:pic>
        <p:nvPicPr>
          <p:cNvPr id="6" name="Picture 12" descr="Page 19 | Arms showing Vectors &amp; Illustrations for Free Download | Freepik">
            <a:extLst>
              <a:ext uri="{FF2B5EF4-FFF2-40B4-BE49-F238E27FC236}">
                <a16:creationId xmlns:a16="http://schemas.microsoft.com/office/drawing/2014/main" id="{F53BD5C9-7A6E-2607-0213-12D37A7E1D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5135" y="1851758"/>
            <a:ext cx="1132754" cy="28600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cognizing and easing the physical symptoms of anxiety - Harvard Health">
            <a:extLst>
              <a:ext uri="{FF2B5EF4-FFF2-40B4-BE49-F238E27FC236}">
                <a16:creationId xmlns:a16="http://schemas.microsoft.com/office/drawing/2014/main" id="{C281A77F-BB71-0E26-D13F-1BDCD3D171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8065" y="3705962"/>
            <a:ext cx="238125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hysical Symptoms of Anxiety 2 by Jennifer Miller – confident parents  confident kids">
            <a:extLst>
              <a:ext uri="{FF2B5EF4-FFF2-40B4-BE49-F238E27FC236}">
                <a16:creationId xmlns:a16="http://schemas.microsoft.com/office/drawing/2014/main" id="{F437377C-677E-0F6D-440F-57412AF3679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4260" r="6353" b="2901"/>
          <a:stretch/>
        </p:blipFill>
        <p:spPr bwMode="auto">
          <a:xfrm>
            <a:off x="311928" y="1988840"/>
            <a:ext cx="3446068" cy="356399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15 Physical Symptoms of Anxiety and Panic Attacks | Glamour UK">
            <a:extLst>
              <a:ext uri="{FF2B5EF4-FFF2-40B4-BE49-F238E27FC236}">
                <a16:creationId xmlns:a16="http://schemas.microsoft.com/office/drawing/2014/main" id="{0A0E859C-06B3-F3C2-7765-E67B75052B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2518" y="143391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57" name="Audio 1056">
            <a:hlinkClick r:id="" action="ppaction://media"/>
            <a:extLst>
              <a:ext uri="{FF2B5EF4-FFF2-40B4-BE49-F238E27FC236}">
                <a16:creationId xmlns:a16="http://schemas.microsoft.com/office/drawing/2014/main" id="{82A6C1C6-A40E-28CB-9E64-3A1104C91523}"/>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976480921"/>
      </p:ext>
    </p:extLst>
  </p:cSld>
  <p:clrMapOvr>
    <a:masterClrMapping/>
  </p:clrMapOvr>
  <mc:AlternateContent xmlns:mc="http://schemas.openxmlformats.org/markup-compatibility/2006" xmlns:p14="http://schemas.microsoft.com/office/powerpoint/2010/main">
    <mc:Choice Requires="p14">
      <p:transition spd="slow" p14:dur="2000" advTm="61632"/>
    </mc:Choice>
    <mc:Fallback xmlns="">
      <p:transition spd="slow" advTm="61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5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57"/>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rgbClr val="8DC63F"/>
                </a:solidFill>
              </a:rPr>
              <a:t>Time management</a:t>
            </a:r>
            <a:br>
              <a:rPr lang="en-GB" dirty="0"/>
            </a:br>
            <a:endParaRPr lang="en-GB" dirty="0"/>
          </a:p>
        </p:txBody>
      </p:sp>
      <p:pic>
        <p:nvPicPr>
          <p:cNvPr id="4" name="Picture 3">
            <a:extLst>
              <a:ext uri="{FF2B5EF4-FFF2-40B4-BE49-F238E27FC236}">
                <a16:creationId xmlns:a16="http://schemas.microsoft.com/office/drawing/2014/main" id="{7C6517A6-EBCC-7EC9-1E44-B668387ED178}"/>
              </a:ext>
            </a:extLst>
          </p:cNvPr>
          <p:cNvPicPr>
            <a:picLocks noChangeAspect="1"/>
          </p:cNvPicPr>
          <p:nvPr/>
        </p:nvPicPr>
        <p:blipFill>
          <a:blip r:embed="rId6"/>
          <a:stretch>
            <a:fillRect/>
          </a:stretch>
        </p:blipFill>
        <p:spPr>
          <a:xfrm>
            <a:off x="1358938" y="3501286"/>
            <a:ext cx="4314230" cy="2963550"/>
          </a:xfrm>
          <a:prstGeom prst="rect">
            <a:avLst/>
          </a:prstGeom>
        </p:spPr>
      </p:pic>
      <p:sp>
        <p:nvSpPr>
          <p:cNvPr id="5" name="Speech Bubble: Oval 4">
            <a:extLst>
              <a:ext uri="{FF2B5EF4-FFF2-40B4-BE49-F238E27FC236}">
                <a16:creationId xmlns:a16="http://schemas.microsoft.com/office/drawing/2014/main" id="{8210E58B-A789-AFD2-DEF5-9C20C07BEE2F}"/>
              </a:ext>
            </a:extLst>
          </p:cNvPr>
          <p:cNvSpPr/>
          <p:nvPr/>
        </p:nvSpPr>
        <p:spPr>
          <a:xfrm>
            <a:off x="3995936" y="980728"/>
            <a:ext cx="4896544" cy="2356492"/>
          </a:xfrm>
          <a:prstGeom prst="wedgeEllipseCallout">
            <a:avLst>
              <a:gd name="adj1" fmla="val -59357"/>
              <a:gd name="adj2" fmla="val 46576"/>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Preparing for your exams can be a difficult time, to reduce stress create a timetable. This should include free time for yourself where you can plan to relax and have some fun too…</a:t>
            </a:r>
          </a:p>
        </p:txBody>
      </p:sp>
      <p:sp>
        <p:nvSpPr>
          <p:cNvPr id="8" name="Thought Bubble: Cloud 7">
            <a:extLst>
              <a:ext uri="{FF2B5EF4-FFF2-40B4-BE49-F238E27FC236}">
                <a16:creationId xmlns:a16="http://schemas.microsoft.com/office/drawing/2014/main" id="{26B26CF8-F19C-70F4-9029-66AF7D12DDAD}"/>
              </a:ext>
            </a:extLst>
          </p:cNvPr>
          <p:cNvSpPr/>
          <p:nvPr/>
        </p:nvSpPr>
        <p:spPr>
          <a:xfrm>
            <a:off x="457200" y="1248988"/>
            <a:ext cx="2520280" cy="1653803"/>
          </a:xfrm>
          <a:prstGeom prst="cloudCallout">
            <a:avLst>
              <a:gd name="adj1" fmla="val 31135"/>
              <a:gd name="adj2" fmla="val 72268"/>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Schedule in time for rest and relaxation! </a:t>
            </a:r>
          </a:p>
        </p:txBody>
      </p:sp>
      <p:sp>
        <p:nvSpPr>
          <p:cNvPr id="10" name="TextBox 9">
            <a:extLst>
              <a:ext uri="{FF2B5EF4-FFF2-40B4-BE49-F238E27FC236}">
                <a16:creationId xmlns:a16="http://schemas.microsoft.com/office/drawing/2014/main" id="{53ABC19A-2294-2141-44B4-B0FDD59F1151}"/>
              </a:ext>
            </a:extLst>
          </p:cNvPr>
          <p:cNvSpPr txBox="1"/>
          <p:nvPr/>
        </p:nvSpPr>
        <p:spPr>
          <a:xfrm>
            <a:off x="251520" y="6460251"/>
            <a:ext cx="6529067" cy="246221"/>
          </a:xfrm>
          <a:prstGeom prst="rect">
            <a:avLst/>
          </a:prstGeom>
          <a:noFill/>
        </p:spPr>
        <p:txBody>
          <a:bodyPr wrap="square" rtlCol="0">
            <a:spAutoFit/>
          </a:bodyPr>
          <a:lstStyle/>
          <a:p>
            <a:r>
              <a:rPr lang="en-GB" sz="1000" dirty="0">
                <a:latin typeface="Verdana" panose="020B0604030504040204" pitchFamily="34" charset="0"/>
                <a:ea typeface="Verdana" panose="020B0604030504040204" pitchFamily="34" charset="0"/>
              </a:rPr>
              <a:t>Images and information sourced from www.bbc.co.uk/bitesize</a:t>
            </a:r>
          </a:p>
        </p:txBody>
      </p:sp>
      <p:pic>
        <p:nvPicPr>
          <p:cNvPr id="1026" name="Picture 2" descr="Thumbs Up Smiley Face Emoji - Free vector graphic on Pixabay">
            <a:extLst>
              <a:ext uri="{FF2B5EF4-FFF2-40B4-BE49-F238E27FC236}">
                <a16:creationId xmlns:a16="http://schemas.microsoft.com/office/drawing/2014/main" id="{C6933B74-29EF-934E-B963-21F13172DB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8184" y="3774572"/>
            <a:ext cx="2232248" cy="2102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Audio 1027">
            <a:hlinkClick r:id="" action="ppaction://media"/>
            <a:extLst>
              <a:ext uri="{FF2B5EF4-FFF2-40B4-BE49-F238E27FC236}">
                <a16:creationId xmlns:a16="http://schemas.microsoft.com/office/drawing/2014/main" id="{4F6994B0-4AC8-7C7F-6229-37BBB1020F8B}"/>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729569462"/>
      </p:ext>
    </p:extLst>
  </p:cSld>
  <p:clrMapOvr>
    <a:masterClrMapping/>
  </p:clrMapOvr>
  <mc:AlternateContent xmlns:mc="http://schemas.openxmlformats.org/markup-compatibility/2006" xmlns:p14="http://schemas.microsoft.com/office/powerpoint/2010/main">
    <mc:Choice Requires="p14">
      <p:transition spd="slow" p14:dur="2000" advTm="22419"/>
    </mc:Choice>
    <mc:Fallback xmlns="">
      <p:transition spd="slow" advTm="22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28"/>
                </p:tgtEl>
              </p:cMediaNode>
            </p:audio>
          </p:childTnLst>
        </p:cTn>
      </p:par>
    </p:tnLst>
    <p:bldLst>
      <p:bldP spid="2" grpId="0"/>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BC89C-A227-B284-435B-B7B69C7EED5C}"/>
              </a:ext>
            </a:extLst>
          </p:cNvPr>
          <p:cNvSpPr>
            <a:spLocks noGrp="1"/>
          </p:cNvSpPr>
          <p:nvPr>
            <p:ph type="title"/>
          </p:nvPr>
        </p:nvSpPr>
        <p:spPr>
          <a:xfrm>
            <a:off x="1937010" y="218122"/>
            <a:ext cx="5987008" cy="1143000"/>
          </a:xfrm>
        </p:spPr>
        <p:txBody>
          <a:bodyPr>
            <a:normAutofit fontScale="90000"/>
          </a:bodyPr>
          <a:lstStyle/>
          <a:p>
            <a:r>
              <a:rPr lang="en-GB" dirty="0">
                <a:solidFill>
                  <a:srgbClr val="92D050"/>
                </a:solidFill>
              </a:rPr>
              <a:t>Unhelpful Thinking</a:t>
            </a:r>
            <a:br>
              <a:rPr lang="en-GB" dirty="0">
                <a:solidFill>
                  <a:srgbClr val="92D050"/>
                </a:solidFill>
              </a:rPr>
            </a:br>
            <a:endParaRPr lang="en-GB" dirty="0">
              <a:solidFill>
                <a:srgbClr val="92D050"/>
              </a:solidFill>
            </a:endParaRPr>
          </a:p>
        </p:txBody>
      </p:sp>
      <p:pic>
        <p:nvPicPr>
          <p:cNvPr id="4" name="Picture 3">
            <a:extLst>
              <a:ext uri="{FF2B5EF4-FFF2-40B4-BE49-F238E27FC236}">
                <a16:creationId xmlns:a16="http://schemas.microsoft.com/office/drawing/2014/main" id="{32003803-F4AA-D88B-92D8-6899CDA381BD}"/>
              </a:ext>
            </a:extLst>
          </p:cNvPr>
          <p:cNvPicPr>
            <a:picLocks noChangeAspect="1"/>
          </p:cNvPicPr>
          <p:nvPr/>
        </p:nvPicPr>
        <p:blipFill>
          <a:blip r:embed="rId6"/>
          <a:stretch>
            <a:fillRect/>
          </a:stretch>
        </p:blipFill>
        <p:spPr>
          <a:xfrm>
            <a:off x="5357365" y="1634238"/>
            <a:ext cx="2238971" cy="2533839"/>
          </a:xfrm>
          <a:prstGeom prst="rect">
            <a:avLst/>
          </a:prstGeom>
        </p:spPr>
      </p:pic>
      <p:pic>
        <p:nvPicPr>
          <p:cNvPr id="6" name="Picture 5">
            <a:extLst>
              <a:ext uri="{FF2B5EF4-FFF2-40B4-BE49-F238E27FC236}">
                <a16:creationId xmlns:a16="http://schemas.microsoft.com/office/drawing/2014/main" id="{D1EA530E-11C3-FF0B-181A-29DEC09B3384}"/>
              </a:ext>
            </a:extLst>
          </p:cNvPr>
          <p:cNvPicPr>
            <a:picLocks noChangeAspect="1"/>
          </p:cNvPicPr>
          <p:nvPr/>
        </p:nvPicPr>
        <p:blipFill>
          <a:blip r:embed="rId7"/>
          <a:stretch>
            <a:fillRect/>
          </a:stretch>
        </p:blipFill>
        <p:spPr>
          <a:xfrm>
            <a:off x="1043608" y="3628258"/>
            <a:ext cx="1313745" cy="1324501"/>
          </a:xfrm>
          <a:prstGeom prst="rect">
            <a:avLst/>
          </a:prstGeom>
        </p:spPr>
      </p:pic>
      <p:sp>
        <p:nvSpPr>
          <p:cNvPr id="8" name="TextBox 7">
            <a:extLst>
              <a:ext uri="{FF2B5EF4-FFF2-40B4-BE49-F238E27FC236}">
                <a16:creationId xmlns:a16="http://schemas.microsoft.com/office/drawing/2014/main" id="{4AB40136-6697-B6FB-4340-38473C210158}"/>
              </a:ext>
            </a:extLst>
          </p:cNvPr>
          <p:cNvSpPr txBox="1"/>
          <p:nvPr/>
        </p:nvSpPr>
        <p:spPr>
          <a:xfrm>
            <a:off x="599582" y="5229200"/>
            <a:ext cx="7356794" cy="646331"/>
          </a:xfrm>
          <a:prstGeom prst="rect">
            <a:avLst/>
          </a:prstGeom>
          <a:noFill/>
        </p:spPr>
        <p:txBody>
          <a:bodyPr wrap="square">
            <a:spAutoFit/>
          </a:bodyPr>
          <a:lstStyle/>
          <a:p>
            <a:pPr algn="l"/>
            <a:r>
              <a:rPr lang="en-GB" sz="1800" b="0" i="0" u="none" strike="noStrike" baseline="0" dirty="0">
                <a:latin typeface="OpenSans-Regular"/>
              </a:rPr>
              <a:t>I notice positive things about other people but then compare myself negatively to them.</a:t>
            </a:r>
            <a:endParaRPr lang="en-GB" dirty="0"/>
          </a:p>
        </p:txBody>
      </p:sp>
      <p:pic>
        <p:nvPicPr>
          <p:cNvPr id="10" name="Graphic 9" descr="Thought bubble outline">
            <a:extLst>
              <a:ext uri="{FF2B5EF4-FFF2-40B4-BE49-F238E27FC236}">
                <a16:creationId xmlns:a16="http://schemas.microsoft.com/office/drawing/2014/main" id="{9CA274EA-6562-BB77-0C3A-9537F44A90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71837" y="1131459"/>
            <a:ext cx="3888432" cy="3079078"/>
          </a:xfrm>
          <a:prstGeom prst="rect">
            <a:avLst/>
          </a:prstGeom>
        </p:spPr>
      </p:pic>
      <p:sp>
        <p:nvSpPr>
          <p:cNvPr id="11" name="TextBox 10">
            <a:extLst>
              <a:ext uri="{FF2B5EF4-FFF2-40B4-BE49-F238E27FC236}">
                <a16:creationId xmlns:a16="http://schemas.microsoft.com/office/drawing/2014/main" id="{4C9085AC-86D1-215C-9D0E-FEC6FAF6D999}"/>
              </a:ext>
            </a:extLst>
          </p:cNvPr>
          <p:cNvSpPr txBox="1"/>
          <p:nvPr/>
        </p:nvSpPr>
        <p:spPr>
          <a:xfrm>
            <a:off x="2535267" y="1822080"/>
            <a:ext cx="2502737" cy="1200329"/>
          </a:xfrm>
          <a:prstGeom prst="rect">
            <a:avLst/>
          </a:prstGeom>
          <a:noFill/>
        </p:spPr>
        <p:txBody>
          <a:bodyPr wrap="square" rtlCol="0">
            <a:spAutoFit/>
          </a:bodyPr>
          <a:lstStyle/>
          <a:p>
            <a:pPr algn="l"/>
            <a:r>
              <a:rPr lang="en-GB" sz="1800" b="0" i="0" u="none" strike="noStrike" baseline="0" dirty="0">
                <a:latin typeface="OpenSans-Regular"/>
              </a:rPr>
              <a:t>They are so clever,</a:t>
            </a:r>
          </a:p>
          <a:p>
            <a:pPr algn="l"/>
            <a:r>
              <a:rPr lang="en-GB" sz="1800" b="0" i="0" u="none" strike="noStrike" baseline="0" dirty="0">
                <a:latin typeface="OpenSans-Regular"/>
              </a:rPr>
              <a:t>why can't I be like</a:t>
            </a:r>
          </a:p>
          <a:p>
            <a:pPr algn="l"/>
            <a:r>
              <a:rPr lang="en-GB" sz="1800" b="0" i="0" u="none" strike="noStrike" baseline="0" dirty="0">
                <a:latin typeface="OpenSans-Regular"/>
              </a:rPr>
              <a:t>that?</a:t>
            </a:r>
          </a:p>
          <a:p>
            <a:endParaRPr lang="en-GB" dirty="0"/>
          </a:p>
        </p:txBody>
      </p:sp>
      <p:sp>
        <p:nvSpPr>
          <p:cNvPr id="12" name="TextBox 11">
            <a:extLst>
              <a:ext uri="{FF2B5EF4-FFF2-40B4-BE49-F238E27FC236}">
                <a16:creationId xmlns:a16="http://schemas.microsoft.com/office/drawing/2014/main" id="{1B6B5805-E23B-30F8-54E4-0D12B0AA7B1F}"/>
              </a:ext>
            </a:extLst>
          </p:cNvPr>
          <p:cNvSpPr txBox="1"/>
          <p:nvPr/>
        </p:nvSpPr>
        <p:spPr>
          <a:xfrm>
            <a:off x="251520" y="6460251"/>
            <a:ext cx="6529067" cy="246221"/>
          </a:xfrm>
          <a:prstGeom prst="rect">
            <a:avLst/>
          </a:prstGeom>
          <a:noFill/>
        </p:spPr>
        <p:txBody>
          <a:bodyPr wrap="square" rtlCol="0">
            <a:spAutoFit/>
          </a:bodyPr>
          <a:lstStyle/>
          <a:p>
            <a:r>
              <a:rPr lang="en-GB" sz="1000" dirty="0">
                <a:latin typeface="Verdana" panose="020B0604030504040204" pitchFamily="34" charset="0"/>
                <a:ea typeface="Verdana" panose="020B0604030504040204" pitchFamily="34" charset="0"/>
              </a:rPr>
              <a:t>Images and text sourced from </a:t>
            </a:r>
            <a:r>
              <a:rPr lang="en-GB" sz="1000" b="0" i="0" u="none" strike="noStrike" baseline="0" dirty="0">
                <a:latin typeface="Verdana" panose="020B0604030504040204" pitchFamily="34" charset="0"/>
                <a:ea typeface="Verdana" panose="020B0604030504040204" pitchFamily="34" charset="0"/>
              </a:rPr>
              <a:t>@WeHeartCBT</a:t>
            </a:r>
            <a:endParaRPr lang="en-GB" sz="1000" dirty="0">
              <a:latin typeface="Verdana" panose="020B0604030504040204" pitchFamily="34" charset="0"/>
              <a:ea typeface="Verdana" panose="020B0604030504040204" pitchFamily="34" charset="0"/>
            </a:endParaRPr>
          </a:p>
        </p:txBody>
      </p:sp>
      <p:pic>
        <p:nvPicPr>
          <p:cNvPr id="61" name="Audio 60">
            <a:hlinkClick r:id="" action="ppaction://media"/>
            <a:extLst>
              <a:ext uri="{FF2B5EF4-FFF2-40B4-BE49-F238E27FC236}">
                <a16:creationId xmlns:a16="http://schemas.microsoft.com/office/drawing/2014/main" id="{54E1B75E-CB00-7CAA-AA81-50C2D21F4A8C}"/>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301194309"/>
      </p:ext>
    </p:extLst>
  </p:cSld>
  <p:clrMapOvr>
    <a:masterClrMapping/>
  </p:clrMapOvr>
  <mc:AlternateContent xmlns:mc="http://schemas.openxmlformats.org/markup-compatibility/2006" xmlns:p14="http://schemas.microsoft.com/office/powerpoint/2010/main">
    <mc:Choice Requires="p14">
      <p:transition spd="slow" p14:dur="2000" advTm="59467"/>
    </mc:Choice>
    <mc:Fallback xmlns="">
      <p:transition spd="slow" advTm="59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1"/>
                </p:tgtEl>
              </p:cMediaNode>
            </p:audio>
          </p:childTnLst>
        </p:cTn>
      </p:par>
    </p:tnLst>
    <p:bldLst>
      <p:bldP spid="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EE990-FA12-9CA0-0369-7A19968E48B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E114EF0E-BEC3-0177-8BA8-302869569B02}"/>
              </a:ext>
            </a:extLst>
          </p:cNvPr>
          <p:cNvSpPr>
            <a:spLocks noGrp="1"/>
          </p:cNvSpPr>
          <p:nvPr>
            <p:ph type="subTitle" idx="1"/>
          </p:nvPr>
        </p:nvSpPr>
        <p:spPr/>
        <p:txBody>
          <a:bodyPr/>
          <a:lstStyle/>
          <a:p>
            <a:endParaRPr lang="en-GB"/>
          </a:p>
        </p:txBody>
      </p:sp>
      <p:pic>
        <p:nvPicPr>
          <p:cNvPr id="4" name="Online Media 9" title="I Hate Exams! | Laura Bubble | Speakerbox">
            <a:hlinkClick r:id="" action="ppaction://media"/>
            <a:extLst>
              <a:ext uri="{FF2B5EF4-FFF2-40B4-BE49-F238E27FC236}">
                <a16:creationId xmlns:a16="http://schemas.microsoft.com/office/drawing/2014/main" id="{4BA683C9-FE3D-57AA-746C-97AD34017A95}"/>
              </a:ext>
            </a:extLst>
          </p:cNvPr>
          <p:cNvPicPr>
            <a:picLocks noRot="1" noChangeAspect="1"/>
          </p:cNvPicPr>
          <p:nvPr>
            <a:videoFile r:link="rId2"/>
          </p:nvPr>
        </p:nvPicPr>
        <p:blipFill>
          <a:blip r:embed="rId6"/>
          <a:stretch>
            <a:fillRect/>
          </a:stretch>
        </p:blipFill>
        <p:spPr>
          <a:xfrm>
            <a:off x="466907" y="620688"/>
            <a:ext cx="8156659" cy="5400600"/>
          </a:xfrm>
          <a:prstGeom prst="rect">
            <a:avLst/>
          </a:prstGeom>
        </p:spPr>
      </p:pic>
      <p:pic>
        <p:nvPicPr>
          <p:cNvPr id="40" name="Audio 39">
            <a:hlinkClick r:id="" action="ppaction://media"/>
            <a:extLst>
              <a:ext uri="{FF2B5EF4-FFF2-40B4-BE49-F238E27FC236}">
                <a16:creationId xmlns:a16="http://schemas.microsoft.com/office/drawing/2014/main" id="{97B0146D-4F94-925E-00D4-38690624D355}"/>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471952789"/>
      </p:ext>
    </p:extLst>
  </p:cSld>
  <p:clrMapOvr>
    <a:masterClrMapping/>
  </p:clrMapOvr>
  <mc:AlternateContent xmlns:mc="http://schemas.openxmlformats.org/markup-compatibility/2006" xmlns:p14="http://schemas.microsoft.com/office/powerpoint/2010/main">
    <mc:Choice Requires="p14">
      <p:transition spd="slow" p14:dur="2000" advTm="5522"/>
    </mc:Choice>
    <mc:Fallback xmlns="">
      <p:transition spd="slow" advTm="5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audio isNarration="1">
              <p:cMediaNode vol="80000" showWhenStopped="0">
                <p:cTn id="17" fill="hold" display="0">
                  <p:stCondLst>
                    <p:cond delay="indefinite"/>
                  </p:stCondLst>
                  <p:endCondLst>
                    <p:cond evt="onStopAudio" delay="0">
                      <p:tgtEl>
                        <p:sldTgt/>
                      </p:tgtEl>
                    </p:cond>
                  </p:endCondLst>
                </p:cTn>
                <p:tgtEl>
                  <p:spTgt spid="4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rgbClr val="8DC63F"/>
                </a:solidFill>
              </a:rPr>
              <a:t>What is wellbeing?</a:t>
            </a:r>
          </a:p>
        </p:txBody>
      </p:sp>
      <p:pic>
        <p:nvPicPr>
          <p:cNvPr id="1026" name="Picture 2" descr="Wellbeing Myths | 9 Common Ones Debunked Right Here | Improveon">
            <a:extLst>
              <a:ext uri="{FF2B5EF4-FFF2-40B4-BE49-F238E27FC236}">
                <a16:creationId xmlns:a16="http://schemas.microsoft.com/office/drawing/2014/main" id="{DBF15B7A-0201-60D3-4C4C-B8EDCD8E0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1125414"/>
            <a:ext cx="8064896" cy="4859571"/>
          </a:xfrm>
          <a:prstGeom prst="rect">
            <a:avLst/>
          </a:prstGeom>
          <a:noFill/>
          <a:extLst>
            <a:ext uri="{909E8E84-426E-40DD-AFC4-6F175D3DCCD1}">
              <a14:hiddenFill xmlns:a14="http://schemas.microsoft.com/office/drawing/2010/main">
                <a:solidFill>
                  <a:srgbClr val="FFFFFF"/>
                </a:solidFill>
              </a14:hiddenFill>
            </a:ext>
          </a:extLst>
        </p:spPr>
      </p:pic>
      <p:pic>
        <p:nvPicPr>
          <p:cNvPr id="31" name="Audio 30">
            <a:hlinkClick r:id="" action="ppaction://media"/>
            <a:extLst>
              <a:ext uri="{FF2B5EF4-FFF2-40B4-BE49-F238E27FC236}">
                <a16:creationId xmlns:a16="http://schemas.microsoft.com/office/drawing/2014/main" id="{623577D3-3E06-28DC-2F81-524A617B5295}"/>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991427608"/>
      </p:ext>
    </p:extLst>
  </p:cSld>
  <p:clrMapOvr>
    <a:masterClrMapping/>
  </p:clrMapOvr>
  <mc:AlternateContent xmlns:mc="http://schemas.openxmlformats.org/markup-compatibility/2006" xmlns:p14="http://schemas.microsoft.com/office/powerpoint/2010/main">
    <mc:Choice Requires="p14">
      <p:transition spd="slow" p14:dur="2000" advTm="61033"/>
    </mc:Choice>
    <mc:Fallback xmlns="">
      <p:transition spd="slow" advTm="61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1"/>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591EADE6-093A-17DE-14FF-3B6C5541ED25}"/>
              </a:ext>
            </a:extLst>
          </p:cNvPr>
          <p:cNvPicPr>
            <a:picLocks noChangeAspect="1"/>
          </p:cNvPicPr>
          <p:nvPr/>
        </p:nvPicPr>
        <p:blipFill rotWithShape="1">
          <a:blip r:embed="rId6">
            <a:extLst>
              <a:ext uri="{28A0092B-C50C-407E-A947-70E740481C1C}">
                <a14:useLocalDpi xmlns:a14="http://schemas.microsoft.com/office/drawing/2010/main" val="0"/>
              </a:ext>
            </a:extLst>
          </a:blip>
          <a:srcRect l="8531" t="20440" r="9373" b="14581"/>
          <a:stretch/>
        </p:blipFill>
        <p:spPr bwMode="auto">
          <a:xfrm>
            <a:off x="89756" y="116632"/>
            <a:ext cx="8964488" cy="5904656"/>
          </a:xfrm>
          <a:prstGeom prst="rect">
            <a:avLst/>
          </a:prstGeom>
          <a:ln>
            <a:noFill/>
          </a:ln>
          <a:extLst>
            <a:ext uri="{53640926-AAD7-44D8-BBD7-CCE9431645EC}">
              <a14:shadowObscured xmlns:a14="http://schemas.microsoft.com/office/drawing/2010/main"/>
            </a:ext>
          </a:extLst>
        </p:spPr>
      </p:pic>
      <p:pic>
        <p:nvPicPr>
          <p:cNvPr id="65" name="Audio 64">
            <a:hlinkClick r:id="" action="ppaction://media"/>
            <a:extLst>
              <a:ext uri="{FF2B5EF4-FFF2-40B4-BE49-F238E27FC236}">
                <a16:creationId xmlns:a16="http://schemas.microsoft.com/office/drawing/2014/main" id="{6A14C9FA-856F-6B1C-92D7-A653322D4EF7}"/>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116965517"/>
      </p:ext>
    </p:extLst>
  </p:cSld>
  <p:clrMapOvr>
    <a:masterClrMapping/>
  </p:clrMapOvr>
  <mc:AlternateContent xmlns:mc="http://schemas.openxmlformats.org/markup-compatibility/2006" xmlns:p14="http://schemas.microsoft.com/office/powerpoint/2010/main">
    <mc:Choice Requires="p14">
      <p:transition spd="slow" p14:dur="2000" advTm="39363"/>
    </mc:Choice>
    <mc:Fallback xmlns="">
      <p:transition spd="slow" advTm="39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C7363-F19C-8AF3-D214-B872695CAC38}"/>
              </a:ext>
            </a:extLst>
          </p:cNvPr>
          <p:cNvSpPr>
            <a:spLocks noGrp="1"/>
          </p:cNvSpPr>
          <p:nvPr>
            <p:ph type="ctrTitle"/>
          </p:nvPr>
        </p:nvSpPr>
        <p:spPr>
          <a:xfrm>
            <a:off x="690852" y="332656"/>
            <a:ext cx="7772400" cy="1470025"/>
          </a:xfrm>
        </p:spPr>
        <p:txBody>
          <a:bodyPr/>
          <a:lstStyle/>
          <a:p>
            <a:r>
              <a:rPr lang="en-GB" dirty="0"/>
              <a:t>Tips and advice</a:t>
            </a:r>
            <a:br>
              <a:rPr lang="en-GB" dirty="0"/>
            </a:br>
            <a:endParaRPr lang="en-GB" dirty="0"/>
          </a:p>
        </p:txBody>
      </p:sp>
      <p:graphicFrame>
        <p:nvGraphicFramePr>
          <p:cNvPr id="6" name="Table 5">
            <a:extLst>
              <a:ext uri="{FF2B5EF4-FFF2-40B4-BE49-F238E27FC236}">
                <a16:creationId xmlns:a16="http://schemas.microsoft.com/office/drawing/2014/main" id="{DA1AF6C3-5B73-5583-F442-241595252C2C}"/>
              </a:ext>
            </a:extLst>
          </p:cNvPr>
          <p:cNvGraphicFramePr>
            <a:graphicFrameLocks noGrp="1"/>
          </p:cNvGraphicFramePr>
          <p:nvPr>
            <p:extLst>
              <p:ext uri="{D42A27DB-BD31-4B8C-83A1-F6EECF244321}">
                <p14:modId xmlns:p14="http://schemas.microsoft.com/office/powerpoint/2010/main" val="3124090027"/>
              </p:ext>
            </p:extLst>
          </p:nvPr>
        </p:nvGraphicFramePr>
        <p:xfrm>
          <a:off x="457200" y="1600200"/>
          <a:ext cx="2691747" cy="4925144"/>
        </p:xfrm>
        <a:graphic>
          <a:graphicData uri="http://schemas.openxmlformats.org/drawingml/2006/table">
            <a:tbl>
              <a:tblPr firstRow="1" bandRow="1">
                <a:tableStyleId>{F5AB1C69-6EDB-4FF4-983F-18BD219EF322}</a:tableStyleId>
              </a:tblPr>
              <a:tblGrid>
                <a:gridCol w="2691747">
                  <a:extLst>
                    <a:ext uri="{9D8B030D-6E8A-4147-A177-3AD203B41FA5}">
                      <a16:colId xmlns:a16="http://schemas.microsoft.com/office/drawing/2014/main" val="3500566415"/>
                    </a:ext>
                  </a:extLst>
                </a:gridCol>
              </a:tblGrid>
              <a:tr h="1357426">
                <a:tc>
                  <a:txBody>
                    <a:bodyPr/>
                    <a:lstStyle/>
                    <a:p>
                      <a:r>
                        <a:rPr lang="en-GB" sz="2400" dirty="0"/>
                        <a:t>Stress before the exam</a:t>
                      </a:r>
                    </a:p>
                  </a:txBody>
                  <a:tcPr/>
                </a:tc>
                <a:extLst>
                  <a:ext uri="{0D108BD9-81ED-4DB2-BD59-A6C34878D82A}">
                    <a16:rowId xmlns:a16="http://schemas.microsoft.com/office/drawing/2014/main" val="1648562925"/>
                  </a:ext>
                </a:extLst>
              </a:tr>
              <a:tr h="3567718">
                <a:tc>
                  <a:txBody>
                    <a:bodyPr/>
                    <a:lstStyle/>
                    <a:p>
                      <a:endParaRPr lang="en-GB" dirty="0"/>
                    </a:p>
                  </a:txBody>
                  <a:tcPr/>
                </a:tc>
                <a:extLst>
                  <a:ext uri="{0D108BD9-81ED-4DB2-BD59-A6C34878D82A}">
                    <a16:rowId xmlns:a16="http://schemas.microsoft.com/office/drawing/2014/main" val="203053437"/>
                  </a:ext>
                </a:extLst>
              </a:tr>
            </a:tbl>
          </a:graphicData>
        </a:graphic>
      </p:graphicFrame>
      <p:graphicFrame>
        <p:nvGraphicFramePr>
          <p:cNvPr id="7" name="Table 6">
            <a:extLst>
              <a:ext uri="{FF2B5EF4-FFF2-40B4-BE49-F238E27FC236}">
                <a16:creationId xmlns:a16="http://schemas.microsoft.com/office/drawing/2014/main" id="{70FB46C6-5F9B-8B75-9154-01E7FDFFC627}"/>
              </a:ext>
            </a:extLst>
          </p:cNvPr>
          <p:cNvGraphicFramePr>
            <a:graphicFrameLocks noGrp="1"/>
          </p:cNvGraphicFramePr>
          <p:nvPr>
            <p:extLst>
              <p:ext uri="{D42A27DB-BD31-4B8C-83A1-F6EECF244321}">
                <p14:modId xmlns:p14="http://schemas.microsoft.com/office/powerpoint/2010/main" val="1629113439"/>
              </p:ext>
            </p:extLst>
          </p:nvPr>
        </p:nvGraphicFramePr>
        <p:xfrm>
          <a:off x="6300192" y="1587500"/>
          <a:ext cx="2694473" cy="4937844"/>
        </p:xfrm>
        <a:graphic>
          <a:graphicData uri="http://schemas.openxmlformats.org/drawingml/2006/table">
            <a:tbl>
              <a:tblPr firstRow="1" bandRow="1">
                <a:tableStyleId>{F5AB1C69-6EDB-4FF4-983F-18BD219EF322}</a:tableStyleId>
              </a:tblPr>
              <a:tblGrid>
                <a:gridCol w="2694473">
                  <a:extLst>
                    <a:ext uri="{9D8B030D-6E8A-4147-A177-3AD203B41FA5}">
                      <a16:colId xmlns:a16="http://schemas.microsoft.com/office/drawing/2014/main" val="2621475895"/>
                    </a:ext>
                  </a:extLst>
                </a:gridCol>
              </a:tblGrid>
              <a:tr h="1360926">
                <a:tc>
                  <a:txBody>
                    <a:bodyPr/>
                    <a:lstStyle/>
                    <a:p>
                      <a:r>
                        <a:rPr lang="en-GB" sz="2400" dirty="0"/>
                        <a:t>Stress after the exam</a:t>
                      </a:r>
                    </a:p>
                  </a:txBody>
                  <a:tcPr/>
                </a:tc>
                <a:extLst>
                  <a:ext uri="{0D108BD9-81ED-4DB2-BD59-A6C34878D82A}">
                    <a16:rowId xmlns:a16="http://schemas.microsoft.com/office/drawing/2014/main" val="3970024133"/>
                  </a:ext>
                </a:extLst>
              </a:tr>
              <a:tr h="3576918">
                <a:tc>
                  <a:txBody>
                    <a:bodyPr/>
                    <a:lstStyle/>
                    <a:p>
                      <a:endParaRPr lang="en-GB" dirty="0"/>
                    </a:p>
                  </a:txBody>
                  <a:tcPr/>
                </a:tc>
                <a:extLst>
                  <a:ext uri="{0D108BD9-81ED-4DB2-BD59-A6C34878D82A}">
                    <a16:rowId xmlns:a16="http://schemas.microsoft.com/office/drawing/2014/main" val="1226256331"/>
                  </a:ext>
                </a:extLst>
              </a:tr>
            </a:tbl>
          </a:graphicData>
        </a:graphic>
      </p:graphicFrame>
      <p:graphicFrame>
        <p:nvGraphicFramePr>
          <p:cNvPr id="8" name="Table 7">
            <a:extLst>
              <a:ext uri="{FF2B5EF4-FFF2-40B4-BE49-F238E27FC236}">
                <a16:creationId xmlns:a16="http://schemas.microsoft.com/office/drawing/2014/main" id="{7DCA71CE-B1C2-BAF0-D168-6D8338F9ED9C}"/>
              </a:ext>
            </a:extLst>
          </p:cNvPr>
          <p:cNvGraphicFramePr>
            <a:graphicFrameLocks noGrp="1"/>
          </p:cNvGraphicFramePr>
          <p:nvPr>
            <p:extLst>
              <p:ext uri="{D42A27DB-BD31-4B8C-83A1-F6EECF244321}">
                <p14:modId xmlns:p14="http://schemas.microsoft.com/office/powerpoint/2010/main" val="3399681748"/>
              </p:ext>
            </p:extLst>
          </p:nvPr>
        </p:nvGraphicFramePr>
        <p:xfrm>
          <a:off x="3406511" y="1600200"/>
          <a:ext cx="2681403" cy="4925144"/>
        </p:xfrm>
        <a:graphic>
          <a:graphicData uri="http://schemas.openxmlformats.org/drawingml/2006/table">
            <a:tbl>
              <a:tblPr firstRow="1" bandRow="1">
                <a:tableStyleId>{F5AB1C69-6EDB-4FF4-983F-18BD219EF322}</a:tableStyleId>
              </a:tblPr>
              <a:tblGrid>
                <a:gridCol w="2681403">
                  <a:extLst>
                    <a:ext uri="{9D8B030D-6E8A-4147-A177-3AD203B41FA5}">
                      <a16:colId xmlns:a16="http://schemas.microsoft.com/office/drawing/2014/main" val="2181514670"/>
                    </a:ext>
                  </a:extLst>
                </a:gridCol>
              </a:tblGrid>
              <a:tr h="1357426">
                <a:tc>
                  <a:txBody>
                    <a:bodyPr/>
                    <a:lstStyle/>
                    <a:p>
                      <a:r>
                        <a:rPr lang="en-GB" sz="2400" dirty="0"/>
                        <a:t>Stress during the exam</a:t>
                      </a:r>
                    </a:p>
                  </a:txBody>
                  <a:tcPr/>
                </a:tc>
                <a:extLst>
                  <a:ext uri="{0D108BD9-81ED-4DB2-BD59-A6C34878D82A}">
                    <a16:rowId xmlns:a16="http://schemas.microsoft.com/office/drawing/2014/main" val="3926331693"/>
                  </a:ext>
                </a:extLst>
              </a:tr>
              <a:tr h="3567718">
                <a:tc>
                  <a:txBody>
                    <a:bodyPr/>
                    <a:lstStyle/>
                    <a:p>
                      <a:endParaRPr lang="en-GB" dirty="0"/>
                    </a:p>
                  </a:txBody>
                  <a:tcPr/>
                </a:tc>
                <a:extLst>
                  <a:ext uri="{0D108BD9-81ED-4DB2-BD59-A6C34878D82A}">
                    <a16:rowId xmlns:a16="http://schemas.microsoft.com/office/drawing/2014/main" val="2231827699"/>
                  </a:ext>
                </a:extLst>
              </a:tr>
            </a:tbl>
          </a:graphicData>
        </a:graphic>
      </p:graphicFrame>
      <p:sp>
        <p:nvSpPr>
          <p:cNvPr id="9" name="TextBox 8">
            <a:extLst>
              <a:ext uri="{FF2B5EF4-FFF2-40B4-BE49-F238E27FC236}">
                <a16:creationId xmlns:a16="http://schemas.microsoft.com/office/drawing/2014/main" id="{B4FC9D04-0CEB-9114-D333-DF30A3989354}"/>
              </a:ext>
            </a:extLst>
          </p:cNvPr>
          <p:cNvSpPr txBox="1"/>
          <p:nvPr/>
        </p:nvSpPr>
        <p:spPr>
          <a:xfrm>
            <a:off x="611560" y="2996952"/>
            <a:ext cx="2376264" cy="3139321"/>
          </a:xfrm>
          <a:prstGeom prst="rect">
            <a:avLst/>
          </a:prstGeom>
          <a:noFill/>
        </p:spPr>
        <p:txBody>
          <a:bodyPr wrap="square" rtlCol="0">
            <a:spAutoFit/>
          </a:bodyPr>
          <a:lstStyle/>
          <a:p>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Eating nourishing food and drink </a:t>
            </a:r>
            <a:endParaRPr lang="en-GB" sz="1800" dirty="0">
              <a:effectLst/>
              <a:latin typeface="Times New Roman" panose="02020603050405020304" pitchFamily="18" charset="0"/>
              <a:ea typeface="Times New Roman" panose="02020603050405020304" pitchFamily="18" charset="0"/>
            </a:endParaRPr>
          </a:p>
          <a:p>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Get regular sleep </a:t>
            </a:r>
            <a:endParaRPr lang="en-GB" sz="1800" dirty="0">
              <a:effectLst/>
              <a:latin typeface="Times New Roman" panose="02020603050405020304" pitchFamily="18" charset="0"/>
              <a:ea typeface="Times New Roman" panose="02020603050405020304" pitchFamily="18" charset="0"/>
            </a:endParaRPr>
          </a:p>
          <a:p>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Organisation and preparation </a:t>
            </a:r>
            <a:endParaRPr lang="en-GB" sz="1800" dirty="0">
              <a:effectLst/>
              <a:latin typeface="Times New Roman" panose="02020603050405020304" pitchFamily="18" charset="0"/>
              <a:ea typeface="Times New Roman" panose="02020603050405020304" pitchFamily="18" charset="0"/>
            </a:endParaRPr>
          </a:p>
          <a:p>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Notice and respond to stress levels </a:t>
            </a:r>
            <a:endParaRPr lang="en-GB" sz="1800" dirty="0">
              <a:effectLst/>
              <a:latin typeface="Times New Roman" panose="02020603050405020304" pitchFamily="18" charset="0"/>
              <a:ea typeface="Times New Roman" panose="02020603050405020304" pitchFamily="18" charset="0"/>
            </a:endParaRPr>
          </a:p>
          <a:p>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Plan breaks and down time </a:t>
            </a:r>
            <a:endParaRPr lang="en-GB" sz="1800" dirty="0">
              <a:effectLst/>
              <a:latin typeface="Times New Roman" panose="02020603050405020304" pitchFamily="18" charset="0"/>
              <a:ea typeface="Times New Roman" panose="02020603050405020304" pitchFamily="18" charset="0"/>
            </a:endParaRPr>
          </a:p>
          <a:p>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Focus on you, what do you need and when.</a:t>
            </a:r>
            <a:endParaRPr lang="en-GB" sz="18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D76F02EE-0F2E-BA2A-BE90-9586A382A0DE}"/>
              </a:ext>
            </a:extLst>
          </p:cNvPr>
          <p:cNvSpPr txBox="1"/>
          <p:nvPr/>
        </p:nvSpPr>
        <p:spPr>
          <a:xfrm>
            <a:off x="3563887" y="3070225"/>
            <a:ext cx="2431167" cy="3416320"/>
          </a:xfrm>
          <a:prstGeom prst="rect">
            <a:avLst/>
          </a:prstGeom>
          <a:noFill/>
        </p:spPr>
        <p:txBody>
          <a:bodyPr wrap="square" rtlCol="0">
            <a:spAutoFit/>
          </a:bodyPr>
          <a:lstStyle/>
          <a:p>
            <a:r>
              <a:rPr lang="en-GB" sz="1800" kern="1200">
                <a:solidFill>
                  <a:schemeClr val="dk1"/>
                </a:solidFill>
                <a:effectLst/>
                <a:latin typeface="+mn-lt"/>
                <a:ea typeface="+mn-ea"/>
                <a:cs typeface="+mn-cs"/>
              </a:rPr>
              <a:t>If you feel you are panicking, sit back and take a moment. Regulate your breathing </a:t>
            </a:r>
          </a:p>
          <a:p>
            <a:r>
              <a:rPr lang="en-GB" sz="1800" kern="1200">
                <a:solidFill>
                  <a:schemeClr val="dk1"/>
                </a:solidFill>
                <a:effectLst/>
                <a:latin typeface="+mn-lt"/>
                <a:ea typeface="+mn-ea"/>
                <a:cs typeface="+mn-cs"/>
              </a:rPr>
              <a:t>Let the invigilator know if you fear you are about to have a panic attack. </a:t>
            </a:r>
          </a:p>
          <a:p>
            <a:r>
              <a:rPr lang="en-GB" sz="1800" kern="1200">
                <a:solidFill>
                  <a:schemeClr val="dk1"/>
                </a:solidFill>
                <a:effectLst/>
                <a:latin typeface="+mn-lt"/>
                <a:ea typeface="+mn-ea"/>
                <a:cs typeface="+mn-cs"/>
              </a:rPr>
              <a:t>Read the questions thoroughly and more than once to help you plan your answers. </a:t>
            </a:r>
            <a:endParaRPr lang="en-GB" sz="1800" kern="1200" dirty="0">
              <a:solidFill>
                <a:schemeClr val="dk1"/>
              </a:solidFill>
              <a:effectLst/>
              <a:latin typeface="+mn-lt"/>
              <a:ea typeface="+mn-ea"/>
              <a:cs typeface="+mn-cs"/>
            </a:endParaRPr>
          </a:p>
        </p:txBody>
      </p:sp>
      <p:sp>
        <p:nvSpPr>
          <p:cNvPr id="11" name="TextBox 10">
            <a:extLst>
              <a:ext uri="{FF2B5EF4-FFF2-40B4-BE49-F238E27FC236}">
                <a16:creationId xmlns:a16="http://schemas.microsoft.com/office/drawing/2014/main" id="{7C89F05E-AB26-803D-0E47-99742FED296A}"/>
              </a:ext>
            </a:extLst>
          </p:cNvPr>
          <p:cNvSpPr txBox="1"/>
          <p:nvPr/>
        </p:nvSpPr>
        <p:spPr>
          <a:xfrm>
            <a:off x="6345478" y="3140968"/>
            <a:ext cx="2547002" cy="2862322"/>
          </a:xfrm>
          <a:prstGeom prst="rect">
            <a:avLst/>
          </a:prstGeom>
          <a:noFill/>
        </p:spPr>
        <p:txBody>
          <a:bodyPr wrap="square" rtlCol="0">
            <a:spAutoFit/>
          </a:bodyPr>
          <a:lstStyle/>
          <a:p>
            <a:r>
              <a:rPr lang="en-GB"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Work at one exam at a time. </a:t>
            </a:r>
            <a:endParaRPr lang="en-GB" sz="1800">
              <a:effectLst/>
              <a:latin typeface="Times New Roman" panose="02020603050405020304" pitchFamily="18" charset="0"/>
              <a:ea typeface="Times New Roman" panose="02020603050405020304" pitchFamily="18" charset="0"/>
            </a:endParaRPr>
          </a:p>
          <a:p>
            <a:r>
              <a:rPr lang="en-GB"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Steer clear of exam post mortems </a:t>
            </a:r>
            <a:endParaRPr lang="en-GB" sz="1800">
              <a:effectLst/>
              <a:latin typeface="Times New Roman" panose="02020603050405020304" pitchFamily="18" charset="0"/>
              <a:ea typeface="Times New Roman" panose="02020603050405020304" pitchFamily="18" charset="0"/>
            </a:endParaRPr>
          </a:p>
          <a:p>
            <a:r>
              <a:rPr lang="en-GB"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Try not to compare your answers to your friends</a:t>
            </a:r>
            <a:endParaRPr lang="en-GB" sz="1800">
              <a:effectLst/>
              <a:latin typeface="Times New Roman" panose="02020603050405020304" pitchFamily="18" charset="0"/>
              <a:ea typeface="Times New Roman" panose="02020603050405020304" pitchFamily="18" charset="0"/>
            </a:endParaRPr>
          </a:p>
          <a:p>
            <a:r>
              <a:rPr lang="en-GB"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There is life after exams, make plans </a:t>
            </a:r>
            <a:endParaRPr lang="en-GB" sz="1800">
              <a:effectLst/>
              <a:latin typeface="Times New Roman" panose="02020603050405020304" pitchFamily="18" charset="0"/>
              <a:ea typeface="Times New Roman" panose="02020603050405020304" pitchFamily="18" charset="0"/>
            </a:endParaRPr>
          </a:p>
          <a:p>
            <a:r>
              <a:rPr lang="en-GB"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Working hard for short period of time.  </a:t>
            </a:r>
            <a:endParaRPr lang="en-GB" sz="1800">
              <a:effectLst/>
              <a:latin typeface="Times New Roman" panose="02020603050405020304" pitchFamily="18" charset="0"/>
              <a:ea typeface="Times New Roman" panose="02020603050405020304" pitchFamily="18" charset="0"/>
            </a:endParaRPr>
          </a:p>
        </p:txBody>
      </p:sp>
      <p:pic>
        <p:nvPicPr>
          <p:cNvPr id="131" name="Audio 130">
            <a:hlinkClick r:id="" action="ppaction://media"/>
            <a:extLst>
              <a:ext uri="{FF2B5EF4-FFF2-40B4-BE49-F238E27FC236}">
                <a16:creationId xmlns:a16="http://schemas.microsoft.com/office/drawing/2014/main" id="{4C7CAEAE-3187-37A1-1E26-10FFB8CCBE41}"/>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156375147"/>
      </p:ext>
    </p:extLst>
  </p:cSld>
  <p:clrMapOvr>
    <a:masterClrMapping/>
  </p:clrMapOvr>
  <mc:AlternateContent xmlns:mc="http://schemas.openxmlformats.org/markup-compatibility/2006" xmlns:p14="http://schemas.microsoft.com/office/powerpoint/2010/main">
    <mc:Choice Requires="p14">
      <p:transition spd="slow" p14:dur="2000" advTm="208149"/>
    </mc:Choice>
    <mc:Fallback xmlns="">
      <p:transition spd="slow" advTm="208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31"/>
                </p:tgtEl>
              </p:cMediaNode>
            </p:audio>
          </p:childTnLst>
        </p:cTn>
      </p:par>
    </p:tnLst>
    <p:bldLst>
      <p:bldP spid="2" grpId="0"/>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4.6"/>
</p:tagLst>
</file>

<file path=ppt/tags/tag10.xml><?xml version="1.0" encoding="utf-8"?>
<p:tagLst xmlns:a="http://schemas.openxmlformats.org/drawingml/2006/main" xmlns:r="http://schemas.openxmlformats.org/officeDocument/2006/relationships" xmlns:p="http://schemas.openxmlformats.org/presentationml/2006/main">
  <p:tag name="TIMING" val="|0.4|2.2|1.1|45.9|10.5"/>
</p:tagLst>
</file>

<file path=ppt/tags/tag11.xml><?xml version="1.0" encoding="utf-8"?>
<p:tagLst xmlns:a="http://schemas.openxmlformats.org/drawingml/2006/main" xmlns:r="http://schemas.openxmlformats.org/officeDocument/2006/relationships" xmlns:p="http://schemas.openxmlformats.org/presentationml/2006/main">
  <p:tag name="TIMING" val="|1.3|6.2|2.9|22.5|0.7|3.2|0.7|2.3|0.8|4.4|0.6|3.2|0.7|4.2|0.6|3.8|0.7|19"/>
</p:tagLst>
</file>

<file path=ppt/tags/tag12.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1.6|30.2|39.7|1.8|5.9|6.1|4.5|2.8|2.5"/>
</p:tagLst>
</file>

<file path=ppt/tags/tag3.xml><?xml version="1.0" encoding="utf-8"?>
<p:tagLst xmlns:a="http://schemas.openxmlformats.org/drawingml/2006/main" xmlns:r="http://schemas.openxmlformats.org/officeDocument/2006/relationships" xmlns:p="http://schemas.openxmlformats.org/presentationml/2006/main">
  <p:tag name="TIMING" val="|1.3|14.2|6.3|12.4|11.6"/>
</p:tagLst>
</file>

<file path=ppt/tags/tag4.xml><?xml version="1.0" encoding="utf-8"?>
<p:tagLst xmlns:a="http://schemas.openxmlformats.org/drawingml/2006/main" xmlns:r="http://schemas.openxmlformats.org/officeDocument/2006/relationships" xmlns:p="http://schemas.openxmlformats.org/presentationml/2006/main">
  <p:tag name="TIMING" val="|1|3|3.6|6.2"/>
</p:tagLst>
</file>

<file path=ppt/tags/tag5.xml><?xml version="1.0" encoding="utf-8"?>
<p:tagLst xmlns:a="http://schemas.openxmlformats.org/drawingml/2006/main" xmlns:r="http://schemas.openxmlformats.org/officeDocument/2006/relationships" xmlns:p="http://schemas.openxmlformats.org/presentationml/2006/main">
  <p:tag name="TIMING" val="|0.9|13.9|0.8|1.2|1.4|2.4"/>
</p:tagLst>
</file>

<file path=ppt/tags/tag6.xml><?xml version="1.0" encoding="utf-8"?>
<p:tagLst xmlns:a="http://schemas.openxmlformats.org/drawingml/2006/main" xmlns:r="http://schemas.openxmlformats.org/officeDocument/2006/relationships" xmlns:p="http://schemas.openxmlformats.org/presentationml/2006/main">
  <p:tag name="TIMING" val="|145.4"/>
</p:tagLst>
</file>

<file path=ppt/tags/tag7.xml><?xml version="1.0" encoding="utf-8"?>
<p:tagLst xmlns:a="http://schemas.openxmlformats.org/drawingml/2006/main" xmlns:r="http://schemas.openxmlformats.org/officeDocument/2006/relationships" xmlns:p="http://schemas.openxmlformats.org/presentationml/2006/main">
  <p:tag name="TIMING" val="|0.8|6"/>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1.1|2.4|1.8|1.8|4|75.6|7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805</TotalTime>
  <Words>2378</Words>
  <Application>Microsoft Office PowerPoint</Application>
  <PresentationFormat>On-screen Show (4:3)</PresentationFormat>
  <Paragraphs>179</Paragraphs>
  <Slides>15</Slides>
  <Notes>13</Notes>
  <HiddenSlides>0</HiddenSlides>
  <MMClips>16</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Custom Design</vt:lpstr>
      <vt:lpstr>PowerPoint Presentation</vt:lpstr>
      <vt:lpstr>What is Stress? . </vt:lpstr>
      <vt:lpstr>What is anxiety?</vt:lpstr>
      <vt:lpstr>Time management </vt:lpstr>
      <vt:lpstr>Unhelpful Thinking </vt:lpstr>
      <vt:lpstr>PowerPoint Presentation</vt:lpstr>
      <vt:lpstr>What is wellbeing?</vt:lpstr>
      <vt:lpstr>PowerPoint Presentation</vt:lpstr>
      <vt:lpstr>Tips and advice </vt:lpstr>
      <vt:lpstr>Hopes for the future</vt:lpstr>
      <vt:lpstr>Positive Affirmations </vt:lpstr>
      <vt:lpstr>What do you need?  </vt:lpstr>
      <vt:lpstr>Accessible resources/apps  </vt:lpstr>
      <vt:lpstr>Who can I talk to for support?</vt:lpstr>
      <vt:lpstr>You’ve got this </vt:lpstr>
    </vt:vector>
  </TitlesOfParts>
  <Company>Interpublic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 Jonny (LDN-FCB)</dc:creator>
  <cp:lastModifiedBy>Jeannine Townsley</cp:lastModifiedBy>
  <cp:revision>36</cp:revision>
  <dcterms:created xsi:type="dcterms:W3CDTF">2016-09-05T17:17:19Z</dcterms:created>
  <dcterms:modified xsi:type="dcterms:W3CDTF">2023-05-10T16:28:07Z</dcterms:modified>
</cp:coreProperties>
</file>